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sldIdLst>
    <p:sldId id="256" r:id="rId5"/>
    <p:sldId id="273" r:id="rId6"/>
    <p:sldId id="274" r:id="rId7"/>
    <p:sldId id="289" r:id="rId8"/>
    <p:sldId id="275" r:id="rId9"/>
    <p:sldId id="297" r:id="rId10"/>
    <p:sldId id="278" r:id="rId11"/>
    <p:sldId id="309" r:id="rId12"/>
    <p:sldId id="308" r:id="rId13"/>
    <p:sldId id="277" r:id="rId14"/>
    <p:sldId id="281" r:id="rId15"/>
    <p:sldId id="296" r:id="rId16"/>
    <p:sldId id="280" r:id="rId17"/>
    <p:sldId id="291" r:id="rId18"/>
    <p:sldId id="313" r:id="rId19"/>
    <p:sldId id="305" r:id="rId20"/>
    <p:sldId id="312" r:id="rId21"/>
    <p:sldId id="315" r:id="rId22"/>
    <p:sldId id="298" r:id="rId23"/>
    <p:sldId id="284" r:id="rId24"/>
    <p:sldId id="294" r:id="rId25"/>
    <p:sldId id="295" r:id="rId26"/>
    <p:sldId id="290" r:id="rId27"/>
    <p:sldId id="292" r:id="rId28"/>
    <p:sldId id="302" r:id="rId29"/>
    <p:sldId id="299" r:id="rId30"/>
    <p:sldId id="287" r:id="rId31"/>
    <p:sldId id="266" r:id="rId32"/>
    <p:sldId id="267" r:id="rId33"/>
    <p:sldId id="300" r:id="rId34"/>
    <p:sldId id="30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C7E1"/>
    <a:srgbClr val="1D9A78"/>
    <a:srgbClr val="013D4E"/>
    <a:srgbClr val="014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C6242-4091-079D-97DD-E012C72396D9}" v="5" dt="2025-06-25T18:33:46.532"/>
    <p1510:client id="{316A9A2C-66AB-A173-5A02-55822D61FB6F}" v="2523" dt="2025-06-25T13:25:17.930"/>
    <p1510:client id="{3B9A3B2F-B768-4805-475B-F55C5FE8362A}" v="36" dt="2025-06-25T14:49:41.322"/>
    <p1510:client id="{3C759DDF-ED05-DD47-3257-7EFE4FB595B0}" v="114" dt="2025-06-25T13:55:24.053"/>
    <p1510:client id="{4302DC84-31C0-EB3D-7144-2638940C826B}" v="114" dt="2025-06-24T15:04:32.809"/>
    <p1510:client id="{4B3B8F17-EE4B-EF02-3892-6CC974AFF9B7}" v="1807" dt="2025-06-23T19:29:21.416"/>
    <p1510:client id="{4C8DF42A-36EA-E70D-FF31-5C9573B14905}" v="3" dt="2025-06-23T19:26:33.676"/>
    <p1510:client id="{5946E699-0D82-2D89-395B-7313570C9D34}" v="253" dt="2025-06-23T22:33:30.621"/>
    <p1510:client id="{5A7159F2-3324-5A65-BA3D-9C6086AC5244}" v="42" dt="2025-06-25T13:43:21.556"/>
    <p1510:client id="{5D157151-ABD3-B5AE-C457-77C261A0630D}" v="38" dt="2025-06-25T18:29:01.565"/>
    <p1510:client id="{66B22D6B-6A1E-B710-BE55-6ACE0FC9C41E}" v="25" dt="2025-06-25T13:27:14.487"/>
    <p1510:client id="{6A837770-3BAF-8F4D-54DF-1A1D1FD97162}" v="34" dt="2025-06-24T16:29:15.128"/>
    <p1510:client id="{853375B3-03A5-AB97-43E1-E2B490D59425}" v="63" dt="2025-06-24T22:16:58.753"/>
    <p1510:client id="{86D5F9FE-31C1-BC9C-3914-F55027EC0D08}" v="16" dt="2025-06-24T22:28:06.547"/>
    <p1510:client id="{873C7057-7B16-3071-D2B2-A1DD6F2971E9}" v="6" dt="2025-06-24T09:35:12.354"/>
    <p1510:client id="{88309593-A180-4DE7-D509-3EC044099217}" v="46" dt="2025-06-25T18:05:13.100"/>
    <p1510:client id="{8AF8A925-D8A9-C8BF-2751-391D2CC8B377}" v="2" dt="2025-06-24T22:21:55.924"/>
    <p1510:client id="{8BBD11E6-F04F-78D3-CE91-BE6BCDAAF7B7}" v="466" dt="2025-06-24T16:23:26.207"/>
    <p1510:client id="{943FBE9F-1AB4-0B37-E190-BD4D1C795E1D}" v="13" dt="2025-06-25T17:29:52.246"/>
    <p1510:client id="{A08EDB16-A098-45B2-8346-09DCF271B510}" v="7" dt="2025-06-23T21:34:09.463"/>
    <p1510:client id="{BD4B4086-C0D5-EBBC-DD00-E858D0C5CF33}" v="240" dt="2025-06-23T21:31:53.432"/>
    <p1510:client id="{C6A1F0E7-3551-51CE-16B4-BEBCC1F75F8A}" v="143" dt="2025-06-25T18:25:11.126"/>
    <p1510:client id="{D72F9B58-AC2C-9C37-FCA8-7A6071C6E853}" v="166" dt="2025-06-25T18:32:08.649"/>
    <p1510:client id="{DDADD972-8B76-2E9F-681D-77BB2868A0AC}" v="751" dt="2025-06-23T21:38:46.143"/>
    <p1510:client id="{F71EFEB7-8F2A-5413-1C07-97888DC3523E}" v="2896" dt="2025-06-25T13:27:01.840"/>
    <p1510:client id="{FB26E617-4F23-3272-BD7A-03BD7C36E401}" v="2054" dt="2025-06-25T19:02:52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06B26-1206-48BA-818B-0268F275A9C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778E1-8E95-4124-B7EB-269AB0AAF1F2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 Light" panose="020F0302020204030204"/>
            </a:rPr>
            <a:t>INFLOW-OUTFLOW OF GOODS</a:t>
          </a:r>
          <a:endParaRPr lang="en-US"/>
        </a:p>
      </dgm:t>
    </dgm:pt>
    <dgm:pt modelId="{4D1E3B3D-DCA5-491E-994F-6C682EAC3BBA}" type="parTrans" cxnId="{FF7C7ED2-F21C-4370-9788-B86B62D71677}">
      <dgm:prSet/>
      <dgm:spPr/>
      <dgm:t>
        <a:bodyPr/>
        <a:lstStyle/>
        <a:p>
          <a:endParaRPr lang="en-US"/>
        </a:p>
      </dgm:t>
    </dgm:pt>
    <dgm:pt modelId="{5B6DE2DE-3FA4-4B21-B2E9-D0C620A3105E}" type="sibTrans" cxnId="{FF7C7ED2-F21C-4370-9788-B86B62D71677}">
      <dgm:prSet/>
      <dgm:spPr/>
      <dgm:t>
        <a:bodyPr/>
        <a:lstStyle/>
        <a:p>
          <a:endParaRPr lang="en-US"/>
        </a:p>
      </dgm:t>
    </dgm:pt>
    <dgm:pt modelId="{2501DCFF-093C-4F25-BF50-0037B6C9BDEC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Docks are at same front wall, supports efficient supervision &amp; security</a:t>
          </a:r>
          <a:endParaRPr lang="en-US"/>
        </a:p>
      </dgm:t>
    </dgm:pt>
    <dgm:pt modelId="{F6CD427C-1E79-4525-94EC-3634552A24F4}" type="parTrans" cxnId="{D13E9643-F992-4A5C-86A6-D9FB41268EDC}">
      <dgm:prSet/>
      <dgm:spPr/>
      <dgm:t>
        <a:bodyPr/>
        <a:lstStyle/>
        <a:p>
          <a:endParaRPr lang="en-US"/>
        </a:p>
      </dgm:t>
    </dgm:pt>
    <dgm:pt modelId="{DA91A3F1-BB14-4F43-89C6-B87A5CC7A283}" type="sibTrans" cxnId="{D13E9643-F992-4A5C-86A6-D9FB41268EDC}">
      <dgm:prSet/>
      <dgm:spPr/>
      <dgm:t>
        <a:bodyPr/>
        <a:lstStyle/>
        <a:p>
          <a:endParaRPr lang="en-US"/>
        </a:p>
      </dgm:t>
    </dgm:pt>
    <dgm:pt modelId="{3321BA2A-20CF-451A-929E-4983100A8964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 Light" panose="020F0302020204030204"/>
            </a:rPr>
            <a:t>MULTIPLE OUTFLOW ASSEMBLY</a:t>
          </a:r>
          <a:endParaRPr lang="en-US"/>
        </a:p>
      </dgm:t>
    </dgm:pt>
    <dgm:pt modelId="{FE7596BC-FCA5-4366-AD26-734C33E17F7B}" type="parTrans" cxnId="{85EBF720-8EAD-4445-B1BB-1915E6BEC4DB}">
      <dgm:prSet/>
      <dgm:spPr/>
      <dgm:t>
        <a:bodyPr/>
        <a:lstStyle/>
        <a:p>
          <a:endParaRPr lang="en-US"/>
        </a:p>
      </dgm:t>
    </dgm:pt>
    <dgm:pt modelId="{A6D6A7F1-351F-445B-AAE7-F7941C5D60CE}" type="sibTrans" cxnId="{85EBF720-8EAD-4445-B1BB-1915E6BEC4DB}">
      <dgm:prSet/>
      <dgm:spPr/>
      <dgm:t>
        <a:bodyPr/>
        <a:lstStyle/>
        <a:p>
          <a:endParaRPr lang="en-US"/>
        </a:p>
      </dgm:t>
    </dgm:pt>
    <dgm:pt modelId="{07B136A2-E3E7-4B96-93DD-4F92920C64E3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For picking, packing and assembly zones middle area will be ideal which is near to the outbound as well</a:t>
          </a:r>
          <a:endParaRPr lang="en-US"/>
        </a:p>
      </dgm:t>
    </dgm:pt>
    <dgm:pt modelId="{FE516149-8FE1-4DDD-A448-B0AE5AB16B8E}" type="parTrans" cxnId="{D836BDB0-2E76-4E10-B947-AE037ED4934F}">
      <dgm:prSet/>
      <dgm:spPr/>
      <dgm:t>
        <a:bodyPr/>
        <a:lstStyle/>
        <a:p>
          <a:endParaRPr lang="en-US"/>
        </a:p>
      </dgm:t>
    </dgm:pt>
    <dgm:pt modelId="{2E634F8B-5743-40E4-94A7-07A548BA1871}" type="sibTrans" cxnId="{D836BDB0-2E76-4E10-B947-AE037ED4934F}">
      <dgm:prSet/>
      <dgm:spPr/>
      <dgm:t>
        <a:bodyPr/>
        <a:lstStyle/>
        <a:p>
          <a:endParaRPr lang="en-US"/>
        </a:p>
      </dgm:t>
    </dgm:pt>
    <dgm:pt modelId="{98088F93-9BD7-44BB-92DC-48B3DC4A3278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 Light" panose="020F0302020204030204"/>
            </a:rPr>
            <a:t>WORKFORCE</a:t>
          </a:r>
          <a:endParaRPr lang="en-US"/>
        </a:p>
      </dgm:t>
    </dgm:pt>
    <dgm:pt modelId="{58DDD660-A041-4D9D-B5E6-A0D406718230}" type="parTrans" cxnId="{19009BAE-1C75-4870-84CA-60F7EB86ED46}">
      <dgm:prSet/>
      <dgm:spPr/>
      <dgm:t>
        <a:bodyPr/>
        <a:lstStyle/>
        <a:p>
          <a:endParaRPr lang="en-US"/>
        </a:p>
      </dgm:t>
    </dgm:pt>
    <dgm:pt modelId="{D381D3F4-D328-4495-8B76-474517C15F49}" type="sibTrans" cxnId="{19009BAE-1C75-4870-84CA-60F7EB86ED46}">
      <dgm:prSet/>
      <dgm:spPr/>
      <dgm:t>
        <a:bodyPr/>
        <a:lstStyle/>
        <a:p>
          <a:endParaRPr lang="en-US"/>
        </a:p>
      </dgm:t>
    </dgm:pt>
    <dgm:pt modelId="{D3216DC0-AA0B-4838-871E-A61EAE142221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"/>
              <a:ea typeface="Calibri"/>
              <a:cs typeface="Calibri"/>
            </a:rPr>
            <a:t>MULTIPLE TEMPERATURE ZONES</a:t>
          </a:r>
        </a:p>
      </dgm:t>
    </dgm:pt>
    <dgm:pt modelId="{0C15C6C2-C1A9-4846-8335-C4EAEB5622A8}" type="parTrans" cxnId="{D59B5022-1E5C-4DDB-94CC-E9061E410958}">
      <dgm:prSet/>
      <dgm:spPr/>
      <dgm:t>
        <a:bodyPr/>
        <a:lstStyle/>
        <a:p>
          <a:endParaRPr lang="en-US"/>
        </a:p>
      </dgm:t>
    </dgm:pt>
    <dgm:pt modelId="{054EAB47-F32F-45EF-B133-7E2DE43245FD}" type="sibTrans" cxnId="{D59B5022-1E5C-4DDB-94CC-E9061E410958}">
      <dgm:prSet/>
      <dgm:spPr/>
      <dgm:t>
        <a:bodyPr/>
        <a:lstStyle/>
        <a:p>
          <a:endParaRPr lang="en-US"/>
        </a:p>
      </dgm:t>
    </dgm:pt>
    <dgm:pt modelId="{193CF266-ED77-4236-A890-E545BA6F454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Modular zones will prevent blockage of path between main workflow area</a:t>
          </a:r>
          <a:endParaRPr lang="en-US">
            <a:latin typeface="Calibri Light" panose="020F0302020204030204"/>
          </a:endParaRPr>
        </a:p>
      </dgm:t>
    </dgm:pt>
    <dgm:pt modelId="{0A883C51-1CBB-42A2-98F3-6EE37E0A6810}" type="parTrans" cxnId="{04402D21-916F-49A9-806C-84BA684D2A75}">
      <dgm:prSet/>
      <dgm:spPr/>
    </dgm:pt>
    <dgm:pt modelId="{655F0D70-7350-48A4-81C9-8E233D184BB3}" type="sibTrans" cxnId="{04402D21-916F-49A9-806C-84BA684D2A75}">
      <dgm:prSet/>
      <dgm:spPr/>
    </dgm:pt>
    <dgm:pt modelId="{85E9E590-7ACE-4908-B72B-9E707B4475C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Ambient, cold, frozen zones are separated ensure GDP compliance</a:t>
          </a:r>
        </a:p>
      </dgm:t>
    </dgm:pt>
    <dgm:pt modelId="{13E47A9B-9D6E-41B0-8DB8-2E0ADC7BEA81}" type="parTrans" cxnId="{2E8CFEC4-0AC7-4BE7-8EDD-C82A9C2BE062}">
      <dgm:prSet/>
      <dgm:spPr/>
    </dgm:pt>
    <dgm:pt modelId="{B29F021B-653C-43E9-8BB3-1692CF7B16A8}" type="sibTrans" cxnId="{2E8CFEC4-0AC7-4BE7-8EDD-C82A9C2BE062}">
      <dgm:prSet/>
      <dgm:spPr/>
    </dgm:pt>
    <dgm:pt modelId="{3C4B8C5C-FA6C-42CD-ACAC-3C77B68C891F}" type="pres">
      <dgm:prSet presAssocID="{5E506B26-1206-48BA-818B-0268F275A9CD}" presName="root" presStyleCnt="0">
        <dgm:presLayoutVars>
          <dgm:dir/>
          <dgm:resizeHandles val="exact"/>
        </dgm:presLayoutVars>
      </dgm:prSet>
      <dgm:spPr/>
    </dgm:pt>
    <dgm:pt modelId="{5F52B0D2-6684-4AF1-9917-F970390FA6AF}" type="pres">
      <dgm:prSet presAssocID="{7F5778E1-8E95-4124-B7EB-269AB0AAF1F2}" presName="compNode" presStyleCnt="0"/>
      <dgm:spPr/>
    </dgm:pt>
    <dgm:pt modelId="{EB9C2FB5-A7AF-498A-85AD-808460BD9836}" type="pres">
      <dgm:prSet presAssocID="{7F5778E1-8E95-4124-B7EB-269AB0AAF1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034FAB7A-FFEF-4644-851D-87934D3E6526}" type="pres">
      <dgm:prSet presAssocID="{7F5778E1-8E95-4124-B7EB-269AB0AAF1F2}" presName="iconSpace" presStyleCnt="0"/>
      <dgm:spPr/>
    </dgm:pt>
    <dgm:pt modelId="{759628F1-62C3-474C-9B0D-658DF870CC40}" type="pres">
      <dgm:prSet presAssocID="{7F5778E1-8E95-4124-B7EB-269AB0AAF1F2}" presName="parTx" presStyleLbl="revTx" presStyleIdx="0" presStyleCnt="8">
        <dgm:presLayoutVars>
          <dgm:chMax val="0"/>
          <dgm:chPref val="0"/>
        </dgm:presLayoutVars>
      </dgm:prSet>
      <dgm:spPr/>
    </dgm:pt>
    <dgm:pt modelId="{824DDE24-D559-4A7E-A969-56ED02BF7B57}" type="pres">
      <dgm:prSet presAssocID="{7F5778E1-8E95-4124-B7EB-269AB0AAF1F2}" presName="txSpace" presStyleCnt="0"/>
      <dgm:spPr/>
    </dgm:pt>
    <dgm:pt modelId="{131156F3-A265-4398-BA0E-CC29D401798D}" type="pres">
      <dgm:prSet presAssocID="{7F5778E1-8E95-4124-B7EB-269AB0AAF1F2}" presName="desTx" presStyleLbl="revTx" presStyleIdx="1" presStyleCnt="8">
        <dgm:presLayoutVars/>
      </dgm:prSet>
      <dgm:spPr/>
    </dgm:pt>
    <dgm:pt modelId="{D6A9164F-8670-4374-A9FE-5B6C45BFF73C}" type="pres">
      <dgm:prSet presAssocID="{5B6DE2DE-3FA4-4B21-B2E9-D0C620A3105E}" presName="sibTrans" presStyleCnt="0"/>
      <dgm:spPr/>
    </dgm:pt>
    <dgm:pt modelId="{61F0C31E-5B0C-4408-AA5E-9FC45476AC4F}" type="pres">
      <dgm:prSet presAssocID="{3321BA2A-20CF-451A-929E-4983100A8964}" presName="compNode" presStyleCnt="0"/>
      <dgm:spPr/>
    </dgm:pt>
    <dgm:pt modelId="{2F1B75E6-16E2-4F75-A25A-93DE94837172}" type="pres">
      <dgm:prSet presAssocID="{3321BA2A-20CF-451A-929E-4983100A89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BBC6045B-223C-4777-A565-2766E7873DD7}" type="pres">
      <dgm:prSet presAssocID="{3321BA2A-20CF-451A-929E-4983100A8964}" presName="iconSpace" presStyleCnt="0"/>
      <dgm:spPr/>
    </dgm:pt>
    <dgm:pt modelId="{5D8752B8-24FD-4035-B05B-2DE8A692BEE5}" type="pres">
      <dgm:prSet presAssocID="{3321BA2A-20CF-451A-929E-4983100A8964}" presName="parTx" presStyleLbl="revTx" presStyleIdx="2" presStyleCnt="8">
        <dgm:presLayoutVars>
          <dgm:chMax val="0"/>
          <dgm:chPref val="0"/>
        </dgm:presLayoutVars>
      </dgm:prSet>
      <dgm:spPr/>
    </dgm:pt>
    <dgm:pt modelId="{4902D6B1-6FE8-4C2C-A58E-2421F02A279B}" type="pres">
      <dgm:prSet presAssocID="{3321BA2A-20CF-451A-929E-4983100A8964}" presName="txSpace" presStyleCnt="0"/>
      <dgm:spPr/>
    </dgm:pt>
    <dgm:pt modelId="{B3FAB090-E6B3-445D-97A3-65D68E58C7EC}" type="pres">
      <dgm:prSet presAssocID="{3321BA2A-20CF-451A-929E-4983100A8964}" presName="desTx" presStyleLbl="revTx" presStyleIdx="3" presStyleCnt="8">
        <dgm:presLayoutVars/>
      </dgm:prSet>
      <dgm:spPr/>
    </dgm:pt>
    <dgm:pt modelId="{8B8012E9-850E-4EB4-BBAA-1F6A19870B27}" type="pres">
      <dgm:prSet presAssocID="{A6D6A7F1-351F-445B-AAE7-F7941C5D60CE}" presName="sibTrans" presStyleCnt="0"/>
      <dgm:spPr/>
    </dgm:pt>
    <dgm:pt modelId="{939DEB0C-AD01-46F5-ACF7-D369A429B9A9}" type="pres">
      <dgm:prSet presAssocID="{98088F93-9BD7-44BB-92DC-48B3DC4A3278}" presName="compNode" presStyleCnt="0"/>
      <dgm:spPr/>
    </dgm:pt>
    <dgm:pt modelId="{517940E4-AEEA-477E-811D-045A71CEB5EC}" type="pres">
      <dgm:prSet presAssocID="{98088F93-9BD7-44BB-92DC-48B3DC4A327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375D843-E636-418F-8212-6614CB3FF747}" type="pres">
      <dgm:prSet presAssocID="{98088F93-9BD7-44BB-92DC-48B3DC4A3278}" presName="iconSpace" presStyleCnt="0"/>
      <dgm:spPr/>
    </dgm:pt>
    <dgm:pt modelId="{E0E6FD6F-929F-42CF-A677-D1C059E2AEA3}" type="pres">
      <dgm:prSet presAssocID="{98088F93-9BD7-44BB-92DC-48B3DC4A3278}" presName="parTx" presStyleLbl="revTx" presStyleIdx="4" presStyleCnt="8">
        <dgm:presLayoutVars>
          <dgm:chMax val="0"/>
          <dgm:chPref val="0"/>
        </dgm:presLayoutVars>
      </dgm:prSet>
      <dgm:spPr/>
    </dgm:pt>
    <dgm:pt modelId="{94543CFF-9E3D-4B16-B7E7-94B9AADAAB19}" type="pres">
      <dgm:prSet presAssocID="{98088F93-9BD7-44BB-92DC-48B3DC4A3278}" presName="txSpace" presStyleCnt="0"/>
      <dgm:spPr/>
    </dgm:pt>
    <dgm:pt modelId="{9A1C2825-3E64-48BC-8E94-5A5A4EEA9519}" type="pres">
      <dgm:prSet presAssocID="{98088F93-9BD7-44BB-92DC-48B3DC4A3278}" presName="desTx" presStyleLbl="revTx" presStyleIdx="5" presStyleCnt="8">
        <dgm:presLayoutVars/>
      </dgm:prSet>
      <dgm:spPr/>
    </dgm:pt>
    <dgm:pt modelId="{7551F343-FB5E-4E65-B25F-4FC1D53A303E}" type="pres">
      <dgm:prSet presAssocID="{D381D3F4-D328-4495-8B76-474517C15F49}" presName="sibTrans" presStyleCnt="0"/>
      <dgm:spPr/>
    </dgm:pt>
    <dgm:pt modelId="{388F717F-1421-47DE-A740-901DDA0AE2F7}" type="pres">
      <dgm:prSet presAssocID="{D3216DC0-AA0B-4838-871E-A61EAE142221}" presName="compNode" presStyleCnt="0"/>
      <dgm:spPr/>
    </dgm:pt>
    <dgm:pt modelId="{BAF2DED2-538A-4F8E-89F7-EAC99A79F07F}" type="pres">
      <dgm:prSet presAssocID="{D3216DC0-AA0B-4838-871E-A61EAE1422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88BF97F2-4227-4350-BA44-E634D61DA904}" type="pres">
      <dgm:prSet presAssocID="{D3216DC0-AA0B-4838-871E-A61EAE142221}" presName="iconSpace" presStyleCnt="0"/>
      <dgm:spPr/>
    </dgm:pt>
    <dgm:pt modelId="{1ABABE55-826A-4AB2-BCDB-7947BC4506E0}" type="pres">
      <dgm:prSet presAssocID="{D3216DC0-AA0B-4838-871E-A61EAE142221}" presName="parTx" presStyleLbl="revTx" presStyleIdx="6" presStyleCnt="8">
        <dgm:presLayoutVars>
          <dgm:chMax val="0"/>
          <dgm:chPref val="0"/>
        </dgm:presLayoutVars>
      </dgm:prSet>
      <dgm:spPr/>
    </dgm:pt>
    <dgm:pt modelId="{0CAB50DC-F47B-47D0-A236-5FB2FD807C96}" type="pres">
      <dgm:prSet presAssocID="{D3216DC0-AA0B-4838-871E-A61EAE142221}" presName="txSpace" presStyleCnt="0"/>
      <dgm:spPr/>
    </dgm:pt>
    <dgm:pt modelId="{DD1E34B1-91C9-4FA0-9CE3-967DECB8D3FF}" type="pres">
      <dgm:prSet presAssocID="{D3216DC0-AA0B-4838-871E-A61EAE142221}" presName="desTx" presStyleLbl="revTx" presStyleIdx="7" presStyleCnt="8">
        <dgm:presLayoutVars/>
      </dgm:prSet>
      <dgm:spPr/>
    </dgm:pt>
  </dgm:ptLst>
  <dgm:cxnLst>
    <dgm:cxn modelId="{FB26460E-74FF-4A06-93BB-4D4207C908E6}" type="presOf" srcId="{3321BA2A-20CF-451A-929E-4983100A8964}" destId="{5D8752B8-24FD-4035-B05B-2DE8A692BEE5}" srcOrd="0" destOrd="0" presId="urn:microsoft.com/office/officeart/2018/5/layout/CenteredIconLabelDescriptionList"/>
    <dgm:cxn modelId="{85EBF720-8EAD-4445-B1BB-1915E6BEC4DB}" srcId="{5E506B26-1206-48BA-818B-0268F275A9CD}" destId="{3321BA2A-20CF-451A-929E-4983100A8964}" srcOrd="1" destOrd="0" parTransId="{FE7596BC-FCA5-4366-AD26-734C33E17F7B}" sibTransId="{A6D6A7F1-351F-445B-AAE7-F7941C5D60CE}"/>
    <dgm:cxn modelId="{04402D21-916F-49A9-806C-84BA684D2A75}" srcId="{98088F93-9BD7-44BB-92DC-48B3DC4A3278}" destId="{193CF266-ED77-4236-A890-E545BA6F4541}" srcOrd="0" destOrd="0" parTransId="{0A883C51-1CBB-42A2-98F3-6EE37E0A6810}" sibTransId="{655F0D70-7350-48A4-81C9-8E233D184BB3}"/>
    <dgm:cxn modelId="{D59B5022-1E5C-4DDB-94CC-E9061E410958}" srcId="{5E506B26-1206-48BA-818B-0268F275A9CD}" destId="{D3216DC0-AA0B-4838-871E-A61EAE142221}" srcOrd="3" destOrd="0" parTransId="{0C15C6C2-C1A9-4846-8335-C4EAEB5622A8}" sibTransId="{054EAB47-F32F-45EF-B133-7E2DE43245FD}"/>
    <dgm:cxn modelId="{D1414C29-0C4E-446F-A558-D98BF5E260DB}" type="presOf" srcId="{98088F93-9BD7-44BB-92DC-48B3DC4A3278}" destId="{E0E6FD6F-929F-42CF-A677-D1C059E2AEA3}" srcOrd="0" destOrd="0" presId="urn:microsoft.com/office/officeart/2018/5/layout/CenteredIconLabelDescriptionList"/>
    <dgm:cxn modelId="{D13E9643-F992-4A5C-86A6-D9FB41268EDC}" srcId="{7F5778E1-8E95-4124-B7EB-269AB0AAF1F2}" destId="{2501DCFF-093C-4F25-BF50-0037B6C9BDEC}" srcOrd="0" destOrd="0" parTransId="{F6CD427C-1E79-4525-94EC-3634552A24F4}" sibTransId="{DA91A3F1-BB14-4F43-89C6-B87A5CC7A283}"/>
    <dgm:cxn modelId="{C009AA97-99BC-43D3-97E4-F5B331DE0797}" type="presOf" srcId="{193CF266-ED77-4236-A890-E545BA6F4541}" destId="{9A1C2825-3E64-48BC-8E94-5A5A4EEA9519}" srcOrd="0" destOrd="0" presId="urn:microsoft.com/office/officeart/2018/5/layout/CenteredIconLabelDescriptionList"/>
    <dgm:cxn modelId="{DD1E1BA2-C176-4CEC-A2CF-B78B0956AD98}" type="presOf" srcId="{2501DCFF-093C-4F25-BF50-0037B6C9BDEC}" destId="{131156F3-A265-4398-BA0E-CC29D401798D}" srcOrd="0" destOrd="0" presId="urn:microsoft.com/office/officeart/2018/5/layout/CenteredIconLabelDescriptionList"/>
    <dgm:cxn modelId="{19009BAE-1C75-4870-84CA-60F7EB86ED46}" srcId="{5E506B26-1206-48BA-818B-0268F275A9CD}" destId="{98088F93-9BD7-44BB-92DC-48B3DC4A3278}" srcOrd="2" destOrd="0" parTransId="{58DDD660-A041-4D9D-B5E6-A0D406718230}" sibTransId="{D381D3F4-D328-4495-8B76-474517C15F49}"/>
    <dgm:cxn modelId="{D836BDB0-2E76-4E10-B947-AE037ED4934F}" srcId="{3321BA2A-20CF-451A-929E-4983100A8964}" destId="{07B136A2-E3E7-4B96-93DD-4F92920C64E3}" srcOrd="0" destOrd="0" parTransId="{FE516149-8FE1-4DDD-A448-B0AE5AB16B8E}" sibTransId="{2E634F8B-5743-40E4-94A7-07A548BA1871}"/>
    <dgm:cxn modelId="{37FA2DD7-3ECD-4622-9777-DD306B019C92}" type="presOf" srcId="{85E9E590-7ACE-4908-B72B-9E707B4475CF}" destId="{DD1E34B1-91C9-4FA0-9CE3-967DECB8D3FF}" srcOrd="0" destOrd="0" presId="urn:microsoft.com/office/officeart/2018/5/layout/CenteredIconLabelDescriptionList"/>
    <dgm:cxn modelId="{2E8CFEC4-0AC7-4BE7-8EDD-C82A9C2BE062}" srcId="{D3216DC0-AA0B-4838-871E-A61EAE142221}" destId="{85E9E590-7ACE-4908-B72B-9E707B4475CF}" srcOrd="0" destOrd="0" parTransId="{13E47A9B-9D6E-41B0-8DB8-2E0ADC7BEA81}" sibTransId="{B29F021B-653C-43E9-8BB3-1692CF7B16A8}"/>
    <dgm:cxn modelId="{033A5AE5-5E95-44EA-9FA9-5A7E5EB984C5}" type="presOf" srcId="{7F5778E1-8E95-4124-B7EB-269AB0AAF1F2}" destId="{759628F1-62C3-474C-9B0D-658DF870CC40}" srcOrd="0" destOrd="0" presId="urn:microsoft.com/office/officeart/2018/5/layout/CenteredIconLabelDescriptionList"/>
    <dgm:cxn modelId="{D34427E8-E763-458F-A67C-B902FC4085E5}" type="presOf" srcId="{07B136A2-E3E7-4B96-93DD-4F92920C64E3}" destId="{B3FAB090-E6B3-445D-97A3-65D68E58C7EC}" srcOrd="0" destOrd="0" presId="urn:microsoft.com/office/officeart/2018/5/layout/CenteredIconLabelDescriptionList"/>
    <dgm:cxn modelId="{95B520CE-9774-4671-A26B-082B28905710}" type="presOf" srcId="{D3216DC0-AA0B-4838-871E-A61EAE142221}" destId="{1ABABE55-826A-4AB2-BCDB-7947BC4506E0}" srcOrd="0" destOrd="0" presId="urn:microsoft.com/office/officeart/2018/5/layout/CenteredIconLabelDescriptionList"/>
    <dgm:cxn modelId="{FF7C7ED2-F21C-4370-9788-B86B62D71677}" srcId="{5E506B26-1206-48BA-818B-0268F275A9CD}" destId="{7F5778E1-8E95-4124-B7EB-269AB0AAF1F2}" srcOrd="0" destOrd="0" parTransId="{4D1E3B3D-DCA5-491E-994F-6C682EAC3BBA}" sibTransId="{5B6DE2DE-3FA4-4B21-B2E9-D0C620A3105E}"/>
    <dgm:cxn modelId="{881C74FF-4F0A-48BC-96CC-F9E449BE0C30}" type="presOf" srcId="{5E506B26-1206-48BA-818B-0268F275A9CD}" destId="{3C4B8C5C-FA6C-42CD-ACAC-3C77B68C891F}" srcOrd="0" destOrd="0" presId="urn:microsoft.com/office/officeart/2018/5/layout/CenteredIconLabelDescriptionList"/>
    <dgm:cxn modelId="{22CB077A-D8E9-4FAD-904D-5C7EE54FAE96}" type="presParOf" srcId="{3C4B8C5C-FA6C-42CD-ACAC-3C77B68C891F}" destId="{5F52B0D2-6684-4AF1-9917-F970390FA6AF}" srcOrd="0" destOrd="0" presId="urn:microsoft.com/office/officeart/2018/5/layout/CenteredIconLabelDescriptionList"/>
    <dgm:cxn modelId="{E3D35419-E31F-4A29-B7B6-0C68A641C247}" type="presParOf" srcId="{5F52B0D2-6684-4AF1-9917-F970390FA6AF}" destId="{EB9C2FB5-A7AF-498A-85AD-808460BD9836}" srcOrd="0" destOrd="0" presId="urn:microsoft.com/office/officeart/2018/5/layout/CenteredIconLabelDescriptionList"/>
    <dgm:cxn modelId="{3D4A0848-C49B-4A7C-8988-0D58185D9A24}" type="presParOf" srcId="{5F52B0D2-6684-4AF1-9917-F970390FA6AF}" destId="{034FAB7A-FFEF-4644-851D-87934D3E6526}" srcOrd="1" destOrd="0" presId="urn:microsoft.com/office/officeart/2018/5/layout/CenteredIconLabelDescriptionList"/>
    <dgm:cxn modelId="{F5CB54A8-B8F4-4D19-8DD8-29E724E38EF1}" type="presParOf" srcId="{5F52B0D2-6684-4AF1-9917-F970390FA6AF}" destId="{759628F1-62C3-474C-9B0D-658DF870CC40}" srcOrd="2" destOrd="0" presId="urn:microsoft.com/office/officeart/2018/5/layout/CenteredIconLabelDescriptionList"/>
    <dgm:cxn modelId="{36A66076-66F8-468D-82CF-FB7E5D41EC02}" type="presParOf" srcId="{5F52B0D2-6684-4AF1-9917-F970390FA6AF}" destId="{824DDE24-D559-4A7E-A969-56ED02BF7B57}" srcOrd="3" destOrd="0" presId="urn:microsoft.com/office/officeart/2018/5/layout/CenteredIconLabelDescriptionList"/>
    <dgm:cxn modelId="{E0BBD62A-AE04-4B54-B92B-74666927E290}" type="presParOf" srcId="{5F52B0D2-6684-4AF1-9917-F970390FA6AF}" destId="{131156F3-A265-4398-BA0E-CC29D401798D}" srcOrd="4" destOrd="0" presId="urn:microsoft.com/office/officeart/2018/5/layout/CenteredIconLabelDescriptionList"/>
    <dgm:cxn modelId="{5027DDDC-D793-40C1-85C0-76163A1EE009}" type="presParOf" srcId="{3C4B8C5C-FA6C-42CD-ACAC-3C77B68C891F}" destId="{D6A9164F-8670-4374-A9FE-5B6C45BFF73C}" srcOrd="1" destOrd="0" presId="urn:microsoft.com/office/officeart/2018/5/layout/CenteredIconLabelDescriptionList"/>
    <dgm:cxn modelId="{44849436-07AD-4CE0-83D6-5F4B8F69CB91}" type="presParOf" srcId="{3C4B8C5C-FA6C-42CD-ACAC-3C77B68C891F}" destId="{61F0C31E-5B0C-4408-AA5E-9FC45476AC4F}" srcOrd="2" destOrd="0" presId="urn:microsoft.com/office/officeart/2018/5/layout/CenteredIconLabelDescriptionList"/>
    <dgm:cxn modelId="{483C4D0D-D1E4-4788-A56A-B441F3832B68}" type="presParOf" srcId="{61F0C31E-5B0C-4408-AA5E-9FC45476AC4F}" destId="{2F1B75E6-16E2-4F75-A25A-93DE94837172}" srcOrd="0" destOrd="0" presId="urn:microsoft.com/office/officeart/2018/5/layout/CenteredIconLabelDescriptionList"/>
    <dgm:cxn modelId="{0F13A0D8-25EF-4EEB-BDF5-150CA8D121EA}" type="presParOf" srcId="{61F0C31E-5B0C-4408-AA5E-9FC45476AC4F}" destId="{BBC6045B-223C-4777-A565-2766E7873DD7}" srcOrd="1" destOrd="0" presId="urn:microsoft.com/office/officeart/2018/5/layout/CenteredIconLabelDescriptionList"/>
    <dgm:cxn modelId="{BE1EA215-5DFF-4168-899D-FC14F1D285EE}" type="presParOf" srcId="{61F0C31E-5B0C-4408-AA5E-9FC45476AC4F}" destId="{5D8752B8-24FD-4035-B05B-2DE8A692BEE5}" srcOrd="2" destOrd="0" presId="urn:microsoft.com/office/officeart/2018/5/layout/CenteredIconLabelDescriptionList"/>
    <dgm:cxn modelId="{96ADDB0E-41E4-45F1-BD4D-6C81CD2C34BE}" type="presParOf" srcId="{61F0C31E-5B0C-4408-AA5E-9FC45476AC4F}" destId="{4902D6B1-6FE8-4C2C-A58E-2421F02A279B}" srcOrd="3" destOrd="0" presId="urn:microsoft.com/office/officeart/2018/5/layout/CenteredIconLabelDescriptionList"/>
    <dgm:cxn modelId="{0601C9DF-5FC8-4D55-8962-6AB9F1A9DFC3}" type="presParOf" srcId="{61F0C31E-5B0C-4408-AA5E-9FC45476AC4F}" destId="{B3FAB090-E6B3-445D-97A3-65D68E58C7EC}" srcOrd="4" destOrd="0" presId="urn:microsoft.com/office/officeart/2018/5/layout/CenteredIconLabelDescriptionList"/>
    <dgm:cxn modelId="{51622F51-BC1B-4D59-8FF8-CB658C696A74}" type="presParOf" srcId="{3C4B8C5C-FA6C-42CD-ACAC-3C77B68C891F}" destId="{8B8012E9-850E-4EB4-BBAA-1F6A19870B27}" srcOrd="3" destOrd="0" presId="urn:microsoft.com/office/officeart/2018/5/layout/CenteredIconLabelDescriptionList"/>
    <dgm:cxn modelId="{BDC5EB82-0B33-4EF8-9CC4-D26672D57F58}" type="presParOf" srcId="{3C4B8C5C-FA6C-42CD-ACAC-3C77B68C891F}" destId="{939DEB0C-AD01-46F5-ACF7-D369A429B9A9}" srcOrd="4" destOrd="0" presId="urn:microsoft.com/office/officeart/2018/5/layout/CenteredIconLabelDescriptionList"/>
    <dgm:cxn modelId="{739E94FB-B20B-4D15-837B-9450CBA27132}" type="presParOf" srcId="{939DEB0C-AD01-46F5-ACF7-D369A429B9A9}" destId="{517940E4-AEEA-477E-811D-045A71CEB5EC}" srcOrd="0" destOrd="0" presId="urn:microsoft.com/office/officeart/2018/5/layout/CenteredIconLabelDescriptionList"/>
    <dgm:cxn modelId="{995EB737-5767-4CBE-8892-AB7DECE675AB}" type="presParOf" srcId="{939DEB0C-AD01-46F5-ACF7-D369A429B9A9}" destId="{3375D843-E636-418F-8212-6614CB3FF747}" srcOrd="1" destOrd="0" presId="urn:microsoft.com/office/officeart/2018/5/layout/CenteredIconLabelDescriptionList"/>
    <dgm:cxn modelId="{4DEB211F-B98E-4654-BC3E-3956850E573D}" type="presParOf" srcId="{939DEB0C-AD01-46F5-ACF7-D369A429B9A9}" destId="{E0E6FD6F-929F-42CF-A677-D1C059E2AEA3}" srcOrd="2" destOrd="0" presId="urn:microsoft.com/office/officeart/2018/5/layout/CenteredIconLabelDescriptionList"/>
    <dgm:cxn modelId="{363058ED-780C-482E-93DF-E8A010CA6988}" type="presParOf" srcId="{939DEB0C-AD01-46F5-ACF7-D369A429B9A9}" destId="{94543CFF-9E3D-4B16-B7E7-94B9AADAAB19}" srcOrd="3" destOrd="0" presId="urn:microsoft.com/office/officeart/2018/5/layout/CenteredIconLabelDescriptionList"/>
    <dgm:cxn modelId="{D6B9455D-D39E-42AC-BE9F-FB4C86638929}" type="presParOf" srcId="{939DEB0C-AD01-46F5-ACF7-D369A429B9A9}" destId="{9A1C2825-3E64-48BC-8E94-5A5A4EEA9519}" srcOrd="4" destOrd="0" presId="urn:microsoft.com/office/officeart/2018/5/layout/CenteredIconLabelDescriptionList"/>
    <dgm:cxn modelId="{8D424123-D12D-48D9-9DDF-E3D9EAA80D18}" type="presParOf" srcId="{3C4B8C5C-FA6C-42CD-ACAC-3C77B68C891F}" destId="{7551F343-FB5E-4E65-B25F-4FC1D53A303E}" srcOrd="5" destOrd="0" presId="urn:microsoft.com/office/officeart/2018/5/layout/CenteredIconLabelDescriptionList"/>
    <dgm:cxn modelId="{DF75DCB0-3B25-4D88-8A75-ECB666C7A413}" type="presParOf" srcId="{3C4B8C5C-FA6C-42CD-ACAC-3C77B68C891F}" destId="{388F717F-1421-47DE-A740-901DDA0AE2F7}" srcOrd="6" destOrd="0" presId="urn:microsoft.com/office/officeart/2018/5/layout/CenteredIconLabelDescriptionList"/>
    <dgm:cxn modelId="{25C36582-0FED-47A9-BCEC-7F325C0810BC}" type="presParOf" srcId="{388F717F-1421-47DE-A740-901DDA0AE2F7}" destId="{BAF2DED2-538A-4F8E-89F7-EAC99A79F07F}" srcOrd="0" destOrd="0" presId="urn:microsoft.com/office/officeart/2018/5/layout/CenteredIconLabelDescriptionList"/>
    <dgm:cxn modelId="{69C08F95-3DDC-4CC5-BFBB-7FBB6EA3C2F0}" type="presParOf" srcId="{388F717F-1421-47DE-A740-901DDA0AE2F7}" destId="{88BF97F2-4227-4350-BA44-E634D61DA904}" srcOrd="1" destOrd="0" presId="urn:microsoft.com/office/officeart/2018/5/layout/CenteredIconLabelDescriptionList"/>
    <dgm:cxn modelId="{62426A4E-2EBC-49B7-9683-01C5C8639929}" type="presParOf" srcId="{388F717F-1421-47DE-A740-901DDA0AE2F7}" destId="{1ABABE55-826A-4AB2-BCDB-7947BC4506E0}" srcOrd="2" destOrd="0" presId="urn:microsoft.com/office/officeart/2018/5/layout/CenteredIconLabelDescriptionList"/>
    <dgm:cxn modelId="{A7D1E1CE-F3B1-42FB-9E95-6B2BD39E21A8}" type="presParOf" srcId="{388F717F-1421-47DE-A740-901DDA0AE2F7}" destId="{0CAB50DC-F47B-47D0-A236-5FB2FD807C96}" srcOrd="3" destOrd="0" presId="urn:microsoft.com/office/officeart/2018/5/layout/CenteredIconLabelDescriptionList"/>
    <dgm:cxn modelId="{455BEC4C-EECE-4F1B-AB18-57B98567F6EB}" type="presParOf" srcId="{388F717F-1421-47DE-A740-901DDA0AE2F7}" destId="{DD1E34B1-91C9-4FA0-9CE3-967DECB8D3F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C2FB5-A7AF-498A-85AD-808460BD9836}">
      <dsp:nvSpPr>
        <dsp:cNvPr id="0" name=""/>
        <dsp:cNvSpPr/>
      </dsp:nvSpPr>
      <dsp:spPr>
        <a:xfrm>
          <a:off x="660379" y="115199"/>
          <a:ext cx="702894" cy="7028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628F1-62C3-474C-9B0D-658DF870CC40}">
      <dsp:nvSpPr>
        <dsp:cNvPr id="0" name=""/>
        <dsp:cNvSpPr/>
      </dsp:nvSpPr>
      <dsp:spPr>
        <a:xfrm>
          <a:off x="7691" y="902145"/>
          <a:ext cx="2008271" cy="44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Calibri Light" panose="020F0302020204030204"/>
            </a:rPr>
            <a:t>INFLOW-OUTFLOW OF GOODS</a:t>
          </a:r>
          <a:endParaRPr lang="en-US" sz="1400" kern="1200"/>
        </a:p>
      </dsp:txBody>
      <dsp:txXfrm>
        <a:off x="7691" y="902145"/>
        <a:ext cx="2008271" cy="442447"/>
      </dsp:txXfrm>
    </dsp:sp>
    <dsp:sp modelId="{131156F3-A265-4398-BA0E-CC29D401798D}">
      <dsp:nvSpPr>
        <dsp:cNvPr id="0" name=""/>
        <dsp:cNvSpPr/>
      </dsp:nvSpPr>
      <dsp:spPr>
        <a:xfrm>
          <a:off x="7691" y="1383686"/>
          <a:ext cx="2008271" cy="68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Docks are at same front wall, supports efficient supervision &amp; security</a:t>
          </a:r>
          <a:endParaRPr lang="en-US" sz="1100" kern="1200"/>
        </a:p>
      </dsp:txBody>
      <dsp:txXfrm>
        <a:off x="7691" y="1383686"/>
        <a:ext cx="2008271" cy="686201"/>
      </dsp:txXfrm>
    </dsp:sp>
    <dsp:sp modelId="{2F1B75E6-16E2-4F75-A25A-93DE94837172}">
      <dsp:nvSpPr>
        <dsp:cNvPr id="0" name=""/>
        <dsp:cNvSpPr/>
      </dsp:nvSpPr>
      <dsp:spPr>
        <a:xfrm>
          <a:off x="3020098" y="115199"/>
          <a:ext cx="702894" cy="7028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752B8-24FD-4035-B05B-2DE8A692BEE5}">
      <dsp:nvSpPr>
        <dsp:cNvPr id="0" name=""/>
        <dsp:cNvSpPr/>
      </dsp:nvSpPr>
      <dsp:spPr>
        <a:xfrm>
          <a:off x="2367410" y="902145"/>
          <a:ext cx="2008271" cy="44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Calibri Light" panose="020F0302020204030204"/>
            </a:rPr>
            <a:t>MULTIPLE OUTFLOW ASSEMBLY</a:t>
          </a:r>
          <a:endParaRPr lang="en-US" sz="1400" kern="1200"/>
        </a:p>
      </dsp:txBody>
      <dsp:txXfrm>
        <a:off x="2367410" y="902145"/>
        <a:ext cx="2008271" cy="442447"/>
      </dsp:txXfrm>
    </dsp:sp>
    <dsp:sp modelId="{B3FAB090-E6B3-445D-97A3-65D68E58C7EC}">
      <dsp:nvSpPr>
        <dsp:cNvPr id="0" name=""/>
        <dsp:cNvSpPr/>
      </dsp:nvSpPr>
      <dsp:spPr>
        <a:xfrm>
          <a:off x="2367410" y="1383686"/>
          <a:ext cx="2008271" cy="68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For picking, packing and assembly zones middle area will be ideal which is near to the outbound as well</a:t>
          </a:r>
          <a:endParaRPr lang="en-US" sz="1100" kern="1200"/>
        </a:p>
      </dsp:txBody>
      <dsp:txXfrm>
        <a:off x="2367410" y="1383686"/>
        <a:ext cx="2008271" cy="686201"/>
      </dsp:txXfrm>
    </dsp:sp>
    <dsp:sp modelId="{517940E4-AEEA-477E-811D-045A71CEB5EC}">
      <dsp:nvSpPr>
        <dsp:cNvPr id="0" name=""/>
        <dsp:cNvSpPr/>
      </dsp:nvSpPr>
      <dsp:spPr>
        <a:xfrm>
          <a:off x="5379816" y="115199"/>
          <a:ext cx="702894" cy="7028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6FD6F-929F-42CF-A677-D1C059E2AEA3}">
      <dsp:nvSpPr>
        <dsp:cNvPr id="0" name=""/>
        <dsp:cNvSpPr/>
      </dsp:nvSpPr>
      <dsp:spPr>
        <a:xfrm>
          <a:off x="4727128" y="902145"/>
          <a:ext cx="2008271" cy="44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Calibri Light" panose="020F0302020204030204"/>
            </a:rPr>
            <a:t>WORKFORCE</a:t>
          </a:r>
          <a:endParaRPr lang="en-US" sz="1400" kern="1200"/>
        </a:p>
      </dsp:txBody>
      <dsp:txXfrm>
        <a:off x="4727128" y="902145"/>
        <a:ext cx="2008271" cy="442447"/>
      </dsp:txXfrm>
    </dsp:sp>
    <dsp:sp modelId="{9A1C2825-3E64-48BC-8E94-5A5A4EEA9519}">
      <dsp:nvSpPr>
        <dsp:cNvPr id="0" name=""/>
        <dsp:cNvSpPr/>
      </dsp:nvSpPr>
      <dsp:spPr>
        <a:xfrm>
          <a:off x="4727128" y="1383686"/>
          <a:ext cx="2008271" cy="68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"/>
              <a:ea typeface="Calibri"/>
              <a:cs typeface="Calibri"/>
            </a:rPr>
            <a:t>Modular zones will prevent blockage of path between main workflow area</a:t>
          </a:r>
          <a:endParaRPr lang="en-US" sz="1100" kern="1200">
            <a:latin typeface="Calibri Light" panose="020F0302020204030204"/>
          </a:endParaRPr>
        </a:p>
      </dsp:txBody>
      <dsp:txXfrm>
        <a:off x="4727128" y="1383686"/>
        <a:ext cx="2008271" cy="686201"/>
      </dsp:txXfrm>
    </dsp:sp>
    <dsp:sp modelId="{BAF2DED2-538A-4F8E-89F7-EAC99A79F07F}">
      <dsp:nvSpPr>
        <dsp:cNvPr id="0" name=""/>
        <dsp:cNvSpPr/>
      </dsp:nvSpPr>
      <dsp:spPr>
        <a:xfrm>
          <a:off x="7739535" y="115199"/>
          <a:ext cx="702894" cy="7028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ABE55-826A-4AB2-BCDB-7947BC4506E0}">
      <dsp:nvSpPr>
        <dsp:cNvPr id="0" name=""/>
        <dsp:cNvSpPr/>
      </dsp:nvSpPr>
      <dsp:spPr>
        <a:xfrm>
          <a:off x="7086847" y="902145"/>
          <a:ext cx="2008271" cy="442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Calibri"/>
              <a:ea typeface="Calibri"/>
              <a:cs typeface="Calibri"/>
            </a:rPr>
            <a:t>MULTIPLE TEMPERATURE ZONES</a:t>
          </a:r>
        </a:p>
      </dsp:txBody>
      <dsp:txXfrm>
        <a:off x="7086847" y="902145"/>
        <a:ext cx="2008271" cy="442447"/>
      </dsp:txXfrm>
    </dsp:sp>
    <dsp:sp modelId="{DD1E34B1-91C9-4FA0-9CE3-967DECB8D3FF}">
      <dsp:nvSpPr>
        <dsp:cNvPr id="0" name=""/>
        <dsp:cNvSpPr/>
      </dsp:nvSpPr>
      <dsp:spPr>
        <a:xfrm>
          <a:off x="7086847" y="1383686"/>
          <a:ext cx="2008271" cy="68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Ambient, cold, frozen zones are separated ensure GDP compliance</a:t>
          </a:r>
        </a:p>
      </dsp:txBody>
      <dsp:txXfrm>
        <a:off x="7086847" y="1383686"/>
        <a:ext cx="2008271" cy="686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8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2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8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4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8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4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7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9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9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5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jor.2006.07.009" TargetMode="External"/><Relationship Id="rId2" Type="http://schemas.openxmlformats.org/officeDocument/2006/relationships/hyperlink" Target="https://doi.org/10.1007/s12046-022-01938-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dl.stat.gov.pl/bdl/start" TargetMode="External"/><Relationship Id="rId5" Type="http://schemas.openxmlformats.org/officeDocument/2006/relationships/hyperlink" Target="https://optimoroute.com" TargetMode="External"/><Relationship Id="rId4" Type="http://schemas.openxmlformats.org/officeDocument/2006/relationships/hyperlink" Target="https://arxiv.org/abs/2007.0090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white cross and a blue arrow&#10;&#10;AI-generated content may be incorrect.">
            <a:extLst>
              <a:ext uri="{FF2B5EF4-FFF2-40B4-BE49-F238E27FC236}">
                <a16:creationId xmlns:a16="http://schemas.microsoft.com/office/drawing/2014/main" id="{7D2BDA6A-BBD7-49CA-ACEE-8A8337A5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69" r="9091" b="2609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8DF95F-6FE5-B5FA-A7BF-7ACBD483E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56" y="155640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en-US" sz="6600" b="1">
                <a:solidFill>
                  <a:srgbClr val="014868"/>
                </a:solidFill>
              </a:rPr>
              <a:t>Poland</a:t>
            </a:r>
            <a:endParaRPr lang="en-US" sz="6600" b="1">
              <a:solidFill>
                <a:srgbClr val="014868"/>
              </a:solidFill>
              <a:ea typeface="Calibri Ligh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6E800-3B8B-632D-8C3E-1BBCCB7E2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121" y="2389"/>
            <a:ext cx="3966397" cy="30840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1800" b="1">
                <a:solidFill>
                  <a:srgbClr val="013D4E"/>
                </a:solidFill>
                <a:ea typeface="+mn-lt"/>
                <a:cs typeface="+mn-lt"/>
              </a:rPr>
              <a:t>By,</a:t>
            </a:r>
            <a:endParaRPr lang="en-US" sz="1800" b="1">
              <a:ea typeface="Calibri"/>
              <a:cs typeface="Calibri"/>
            </a:endParaRPr>
          </a:p>
          <a:p>
            <a:pPr algn="l"/>
            <a:r>
              <a:rPr lang="en-US" sz="1800" b="1">
                <a:solidFill>
                  <a:srgbClr val="013D4E"/>
                </a:solidFill>
                <a:ea typeface="+mn-lt"/>
                <a:cs typeface="+mn-lt"/>
              </a:rPr>
              <a:t>Vibhuti Shukla (100002512) </a:t>
            </a:r>
            <a:endParaRPr lang="en-US" sz="1800" b="1">
              <a:ea typeface="+mn-lt"/>
              <a:cs typeface="+mn-lt"/>
            </a:endParaRPr>
          </a:p>
          <a:p>
            <a:pPr algn="l"/>
            <a:r>
              <a:rPr lang="en-US" sz="1800" b="1">
                <a:solidFill>
                  <a:srgbClr val="013D4E"/>
                </a:solidFill>
                <a:ea typeface="+mn-lt"/>
                <a:cs typeface="+mn-lt"/>
              </a:rPr>
              <a:t>Elwin Michael Misquith 100002661) </a:t>
            </a:r>
            <a:endParaRPr lang="en-US" sz="1800" b="1">
              <a:ea typeface="+mn-lt"/>
              <a:cs typeface="+mn-lt"/>
            </a:endParaRPr>
          </a:p>
          <a:p>
            <a:pPr algn="l"/>
            <a:r>
              <a:rPr lang="en-US" sz="1800" b="1">
                <a:solidFill>
                  <a:srgbClr val="013D4E"/>
                </a:solidFill>
                <a:ea typeface="+mn-lt"/>
                <a:cs typeface="+mn-lt"/>
              </a:rPr>
              <a:t>Rahul Anbu (100003163) </a:t>
            </a:r>
            <a:endParaRPr lang="en-US" sz="1800" b="1">
              <a:ea typeface="+mn-lt"/>
              <a:cs typeface="+mn-lt"/>
            </a:endParaRPr>
          </a:p>
          <a:p>
            <a:pPr algn="l"/>
            <a:r>
              <a:rPr lang="en-US" sz="1800" b="1">
                <a:solidFill>
                  <a:srgbClr val="013D4E"/>
                </a:solidFill>
                <a:ea typeface="+mn-lt"/>
                <a:cs typeface="+mn-lt"/>
              </a:rPr>
              <a:t>Sufiyaan Javed Shaikh (100003512)</a:t>
            </a:r>
            <a:endParaRPr lang="en-US" sz="1800" b="1">
              <a:ea typeface="+mn-lt"/>
              <a:cs typeface="+mn-lt"/>
            </a:endParaRPr>
          </a:p>
          <a:p>
            <a:pPr algn="l"/>
            <a:r>
              <a:rPr lang="en-US" sz="1800" b="1">
                <a:solidFill>
                  <a:srgbClr val="013D4E"/>
                </a:solidFill>
                <a:ea typeface="+mn-lt"/>
                <a:cs typeface="+mn-lt"/>
              </a:rPr>
              <a:t>Aishwarya Sachidananda Shetty (100002561) </a:t>
            </a:r>
            <a:endParaRPr lang="en-US" sz="1800" b="1">
              <a:ea typeface="+mn-lt"/>
              <a:cs typeface="+mn-lt"/>
            </a:endParaRPr>
          </a:p>
          <a:p>
            <a:pPr algn="l"/>
            <a:endParaRPr lang="en-US" sz="1800" b="1">
              <a:solidFill>
                <a:srgbClr val="013D4E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893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87C7A-33FA-F818-E338-DCC0774C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SC Design: </a:t>
            </a:r>
            <a:r>
              <a:rPr lang="en-US" sz="3200" b="1">
                <a:latin typeface="Calibri"/>
                <a:ea typeface="+mj-lt"/>
                <a:cs typeface="+mj-lt"/>
              </a:rPr>
              <a:t>Regional warehouses</a:t>
            </a:r>
            <a:endParaRPr lang="en-US" sz="3200" b="1">
              <a:latin typeface="Calibri"/>
              <a:ea typeface="Calibri Light"/>
              <a:cs typeface="Calibri Light"/>
            </a:endParaRPr>
          </a:p>
        </p:txBody>
      </p:sp>
      <p:pic>
        <p:nvPicPr>
          <p:cNvPr id="7" name="Content Placeholder 3" descr="A map of poland with different colored squares&#10;&#10;AI-generated content may be incorrect.">
            <a:extLst>
              <a:ext uri="{FF2B5EF4-FFF2-40B4-BE49-F238E27FC236}">
                <a16:creationId xmlns:a16="http://schemas.microsoft.com/office/drawing/2014/main" id="{8633A6C6-66FB-CAA5-A7E1-BE11FBF5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8" r="637"/>
          <a:stretch>
            <a:fillRect/>
          </a:stretch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9" name="Content Placeholder 8" descr="A screenshot of a table&#10;&#10;AI-generated content may be incorrect.">
            <a:extLst>
              <a:ext uri="{FF2B5EF4-FFF2-40B4-BE49-F238E27FC236}">
                <a16:creationId xmlns:a16="http://schemas.microsoft.com/office/drawing/2014/main" id="{08866B9D-486D-F927-EA15-33D4AA5D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275" b="2"/>
          <a:stretch>
            <a:fillRect/>
          </a:stretch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rgbClr val="1D9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Content Placeholder 50">
            <a:extLst>
              <a:ext uri="{FF2B5EF4-FFF2-40B4-BE49-F238E27FC236}">
                <a16:creationId xmlns:a16="http://schemas.microsoft.com/office/drawing/2014/main" id="{3FFAB408-6317-2A08-7CFD-5A9105696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700" b="1">
              <a:ea typeface="Calibri"/>
              <a:cs typeface="Calibri"/>
            </a:endParaRPr>
          </a:p>
          <a:p>
            <a:endParaRPr lang="en-US" sz="1700" b="1">
              <a:ea typeface="Calibri"/>
              <a:cs typeface="Calibri"/>
            </a:endParaRPr>
          </a:p>
          <a:p>
            <a:endParaRPr lang="en-US" sz="1700" b="1">
              <a:ea typeface="Calibri"/>
              <a:cs typeface="Calibri"/>
            </a:endParaRPr>
          </a:p>
          <a:p>
            <a:r>
              <a:rPr lang="en-US" sz="1700">
                <a:ea typeface="Calibri"/>
                <a:cs typeface="Calibri"/>
              </a:rPr>
              <a:t>We have located our warehouses based on the </a:t>
            </a:r>
            <a:r>
              <a:rPr lang="en-US" sz="1700" b="1">
                <a:ea typeface="Calibri"/>
                <a:cs typeface="Calibri"/>
              </a:rPr>
              <a:t>center of gravity</a:t>
            </a:r>
            <a:r>
              <a:rPr lang="en-US" sz="1700">
                <a:ea typeface="Calibri"/>
                <a:cs typeface="Calibri"/>
              </a:rPr>
              <a:t> and compared it against some </a:t>
            </a:r>
            <a:r>
              <a:rPr lang="en-US" sz="1700" b="1">
                <a:ea typeface="Calibri"/>
                <a:cs typeface="Calibri"/>
              </a:rPr>
              <a:t>critical success factors</a:t>
            </a:r>
          </a:p>
          <a:p>
            <a:pPr marL="0" indent="0">
              <a:buNone/>
            </a:pPr>
            <a:endParaRPr lang="en-US" sz="17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76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A55E-A777-1357-8BCB-FB45C82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6" y="372207"/>
            <a:ext cx="8729001" cy="10662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Regional warehouses : Success factors </a:t>
            </a:r>
            <a:endParaRPr lang="en-US" sz="3200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84B484F3-3743-046B-81AE-CE46940D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>
              <a:buFont typeface="Arial"/>
              <a:buChar char="•"/>
            </a:pPr>
            <a:endParaRPr lang="en-US" sz="2000"/>
          </a:p>
          <a:p>
            <a:pPr>
              <a:buFont typeface="Arial"/>
              <a:buChar char="•"/>
            </a:pPr>
            <a:endParaRPr lang="en-US" sz="2000"/>
          </a:p>
          <a:p>
            <a:pPr>
              <a:buFont typeface="Arial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Content Placeholder 8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E5514919-3AA6-D1D2-FA0D-E2D1BB80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9" y="1460502"/>
            <a:ext cx="8619580" cy="2862441"/>
          </a:xfrm>
          <a:prstGeom prst="rect">
            <a:avLst/>
          </a:prstGeom>
        </p:spPr>
      </p:pic>
      <p:pic>
        <p:nvPicPr>
          <p:cNvPr id="3" name="Picture 2" descr="A map of a country&#10;&#10;AI-generated content may be incorrect.">
            <a:extLst>
              <a:ext uri="{FF2B5EF4-FFF2-40B4-BE49-F238E27FC236}">
                <a16:creationId xmlns:a16="http://schemas.microsoft.com/office/drawing/2014/main" id="{E8155EA8-19C2-39CD-CE52-1421D462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995" y="4323276"/>
            <a:ext cx="3106481" cy="2505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2294B5-458C-1287-8E5D-C29B6DE1B5BF}"/>
              </a:ext>
            </a:extLst>
          </p:cNvPr>
          <p:cNvSpPr txBox="1"/>
          <p:nvPr/>
        </p:nvSpPr>
        <p:spPr>
          <a:xfrm>
            <a:off x="314252" y="4778434"/>
            <a:ext cx="7002386" cy="19037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425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For Southwest Zone :</a:t>
            </a:r>
            <a:r>
              <a:rPr lang="en-US">
                <a:cs typeface="Arial"/>
              </a:rPr>
              <a:t> </a:t>
            </a:r>
            <a:r>
              <a:rPr lang="en-US" err="1">
                <a:ea typeface="+mn-lt"/>
                <a:cs typeface="+mn-lt"/>
              </a:rPr>
              <a:t>Wrocław</a:t>
            </a:r>
            <a:r>
              <a:rPr lang="en-US">
                <a:ea typeface="+mn-lt"/>
                <a:cs typeface="+mn-lt"/>
              </a:rPr>
              <a:t> serves 20 cities</a:t>
            </a:r>
          </a:p>
          <a:p>
            <a:pPr>
              <a:lnSpc>
                <a:spcPts val="1425"/>
              </a:lnSpc>
            </a:pP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ts val="1425"/>
              </a:lnSpc>
              <a:buFont typeface="Arial,Sans-Serif"/>
              <a:buChar char="•"/>
            </a:pPr>
            <a:r>
              <a:rPr lang="en-US" b="1">
                <a:ea typeface="Calibri"/>
                <a:cs typeface="Calibri"/>
              </a:rPr>
              <a:t>For Southeast Zone </a:t>
            </a:r>
            <a:r>
              <a:rPr lang="en-US">
                <a:ea typeface="Calibri"/>
                <a:cs typeface="Calibri"/>
              </a:rPr>
              <a:t>: Kielce serves 29 cities</a:t>
            </a:r>
          </a:p>
          <a:p>
            <a:pPr marL="285750" indent="-285750">
              <a:lnSpc>
                <a:spcPts val="1425"/>
              </a:lnSpc>
              <a:buFont typeface="Arial,Sans-Serif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ts val="1425"/>
              </a:lnSpc>
              <a:buFont typeface="Arial,Sans-Serif"/>
              <a:buChar char="•"/>
            </a:pPr>
            <a:r>
              <a:rPr lang="en-US" b="1">
                <a:ea typeface="Calibri"/>
                <a:cs typeface="Calibri"/>
              </a:rPr>
              <a:t>For Northeast Zone : </a:t>
            </a:r>
            <a:r>
              <a:rPr lang="en-US">
                <a:ea typeface="Calibri"/>
                <a:cs typeface="Calibri"/>
              </a:rPr>
              <a:t>Plock serves 21 cities</a:t>
            </a:r>
          </a:p>
          <a:p>
            <a:pPr marL="285750" indent="-285750">
              <a:lnSpc>
                <a:spcPts val="1425"/>
              </a:lnSpc>
              <a:buFont typeface="Arial,Sans-Serif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ts val="1425"/>
              </a:lnSpc>
              <a:buFont typeface="Arial,Sans-Serif"/>
              <a:buChar char="•"/>
            </a:pPr>
            <a:r>
              <a:rPr lang="en-US" b="1">
                <a:ea typeface="Calibri"/>
                <a:cs typeface="Calibri"/>
              </a:rPr>
              <a:t>For Northwest Zone </a:t>
            </a:r>
            <a:r>
              <a:rPr lang="en-US">
                <a:ea typeface="Calibri"/>
                <a:cs typeface="Calibri"/>
              </a:rPr>
              <a:t>: Central Warehouse </a:t>
            </a:r>
          </a:p>
          <a:p>
            <a:pPr marL="285750" indent="-285750">
              <a:lnSpc>
                <a:spcPts val="1425"/>
              </a:lnSpc>
              <a:buFont typeface="Arial,Sans-Serif"/>
              <a:buChar char="•"/>
            </a:pPr>
            <a:endParaRPr lang="en-US">
              <a:ea typeface="Calibri"/>
              <a:cs typeface="Calibri"/>
            </a:endParaRPr>
          </a:p>
          <a:p>
            <a:pPr>
              <a:lnSpc>
                <a:spcPts val="1425"/>
              </a:lnSpc>
            </a:pPr>
            <a:r>
              <a:rPr lang="en-US">
                <a:ea typeface="Calibri"/>
                <a:cs typeface="Calibri"/>
              </a:rPr>
              <a:t>     Walcz serves 3 regions and Cross-dock </a:t>
            </a:r>
            <a:r>
              <a:rPr lang="en-US" err="1">
                <a:ea typeface="Calibri"/>
                <a:cs typeface="Calibri"/>
              </a:rPr>
              <a:t>Choszczno</a:t>
            </a:r>
            <a:r>
              <a:rPr lang="en-US">
                <a:ea typeface="Calibri"/>
                <a:cs typeface="Calibri"/>
              </a:rPr>
              <a:t> serves 23 cities</a:t>
            </a:r>
          </a:p>
          <a:p>
            <a:pPr marL="285750" indent="-285750">
              <a:lnSpc>
                <a:spcPts val="1425"/>
              </a:lnSpc>
              <a:buFont typeface="Arial,Sans-Serif"/>
              <a:buChar char="•"/>
            </a:pPr>
            <a:endParaRPr lang="en-US">
              <a:ea typeface="Calibri"/>
              <a:cs typeface="Calibri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8288E6-E53B-6A70-16C1-E91AA9E1D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787596"/>
              </p:ext>
            </p:extLst>
          </p:nvPr>
        </p:nvGraphicFramePr>
        <p:xfrm>
          <a:off x="5759450" y="3154680"/>
          <a:ext cx="673100" cy="27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396340208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73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36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057F-AD00-38A1-2521-150842F2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705" y="3229745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Inventory</a:t>
            </a:r>
            <a:endParaRPr lang="en-US" sz="4000" b="1" kern="1200">
              <a:solidFill>
                <a:schemeClr val="tx2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6" name="Graphic 5" descr="Box">
            <a:extLst>
              <a:ext uri="{FF2B5EF4-FFF2-40B4-BE49-F238E27FC236}">
                <a16:creationId xmlns:a16="http://schemas.microsoft.com/office/drawing/2014/main" id="{1BAFF048-A365-5408-49FA-F08B42D5E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886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8EE03-8B18-DFE4-B467-59D485F9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/>
              <a:t>Inventory Planning</a:t>
            </a:r>
          </a:p>
        </p:txBody>
      </p:sp>
      <p:pic>
        <p:nvPicPr>
          <p:cNvPr id="8" name="Picture 7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7BC6FD90-7290-69DA-125A-2088B0B9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8"/>
          <a:stretch>
            <a:fillRect/>
          </a:stretch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rgbClr val="1D9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8057B-F45C-8555-247A-A842CABD6105}"/>
              </a:ext>
            </a:extLst>
          </p:cNvPr>
          <p:cNvSpPr txBox="1"/>
          <p:nvPr/>
        </p:nvSpPr>
        <p:spPr>
          <a:xfrm>
            <a:off x="5340000" y="4528595"/>
            <a:ext cx="6392326" cy="15141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Inventory levels are derived using </a:t>
            </a:r>
            <a:r>
              <a:rPr lang="en-US" sz="1400" b="1"/>
              <a:t>city-level daily demand</a:t>
            </a:r>
            <a:r>
              <a:rPr lang="en-US" sz="1400"/>
              <a:t> and </a:t>
            </a:r>
            <a:r>
              <a:rPr lang="en-US" sz="1400" b="1"/>
              <a:t>lead time variability</a:t>
            </a:r>
            <a:r>
              <a:rPr lang="en-US" sz="140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A </a:t>
            </a:r>
            <a:r>
              <a:rPr lang="en-US" sz="1400" b="1"/>
              <a:t>95% service level</a:t>
            </a:r>
            <a:r>
              <a:rPr lang="en-US" sz="1400"/>
              <a:t> (Z = 1.4757) is used to ensure high product availability.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Daily demand deviation</a:t>
            </a:r>
            <a:r>
              <a:rPr lang="en-US" sz="1400"/>
              <a:t> is calculated per city based on annual demand.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Safety stock is calculated per city based on demand deviation to ensure a 95% service level across the distribution zone.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1CCB0-437C-5124-181F-C1E7FF1D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32" y="4071320"/>
            <a:ext cx="3793987" cy="4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0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3744-C1B3-FEF7-09EF-690711E4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ea typeface="Calibri Light"/>
                <a:cs typeface="Calibri Light"/>
              </a:rPr>
              <a:t>Inventory: Our Product line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AE3D-0D81-0125-FAE5-BF6A923B1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Inventory is categorized based on temperature sensitivity to ensure cold chain compliance and safety. Each product type has designated storage zones and handling SOPs.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Cold Room (2–8°C)</a:t>
            </a:r>
            <a:r>
              <a:rPr lang="en-US" sz="2400">
                <a:ea typeface="+mn-lt"/>
                <a:cs typeface="+mn-lt"/>
              </a:rPr>
              <a:t> → Syrups, injectables, biologics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r>
              <a:rPr lang="en-US" sz="2400" b="1">
                <a:ea typeface="+mn-lt"/>
                <a:cs typeface="+mn-lt"/>
              </a:rPr>
              <a:t>Ambient (15–25°C)</a:t>
            </a:r>
            <a:r>
              <a:rPr lang="en-US" sz="2400">
                <a:ea typeface="+mn-lt"/>
                <a:cs typeface="+mn-lt"/>
              </a:rPr>
              <a:t> → Tablets, capsules, general medicines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r>
              <a:rPr lang="en-US" sz="2400" b="1">
                <a:ea typeface="+mn-lt"/>
                <a:cs typeface="+mn-lt"/>
              </a:rPr>
              <a:t>Frozen (–15 to –25°C)</a:t>
            </a:r>
            <a:r>
              <a:rPr lang="en-US" sz="2400">
                <a:ea typeface="+mn-lt"/>
                <a:cs typeface="+mn-lt"/>
              </a:rPr>
              <a:t> → Vaccines, APIs (stored centrally)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endParaRPr lang="en-US" sz="2400">
              <a:ea typeface="Calibri" panose="020F0502020204030204"/>
              <a:cs typeface="Calibri" panose="020F0502020204030204"/>
            </a:endParaRPr>
          </a:p>
          <a:p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F6ECE0-4FED-A76F-6016-22AB5482F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38386"/>
              </p:ext>
            </p:extLst>
          </p:nvPr>
        </p:nvGraphicFramePr>
        <p:xfrm>
          <a:off x="703182" y="1786084"/>
          <a:ext cx="4777384" cy="311609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54056">
                  <a:extLst>
                    <a:ext uri="{9D8B030D-6E8A-4147-A177-3AD203B41FA5}">
                      <a16:colId xmlns:a16="http://schemas.microsoft.com/office/drawing/2014/main" val="793514105"/>
                    </a:ext>
                  </a:extLst>
                </a:gridCol>
                <a:gridCol w="1254056">
                  <a:extLst>
                    <a:ext uri="{9D8B030D-6E8A-4147-A177-3AD203B41FA5}">
                      <a16:colId xmlns:a16="http://schemas.microsoft.com/office/drawing/2014/main" val="1707334922"/>
                    </a:ext>
                  </a:extLst>
                </a:gridCol>
                <a:gridCol w="1172045">
                  <a:extLst>
                    <a:ext uri="{9D8B030D-6E8A-4147-A177-3AD203B41FA5}">
                      <a16:colId xmlns:a16="http://schemas.microsoft.com/office/drawing/2014/main" val="2848498373"/>
                    </a:ext>
                  </a:extLst>
                </a:gridCol>
                <a:gridCol w="1097227">
                  <a:extLst>
                    <a:ext uri="{9D8B030D-6E8A-4147-A177-3AD203B41FA5}">
                      <a16:colId xmlns:a16="http://schemas.microsoft.com/office/drawing/2014/main" val="3525281456"/>
                    </a:ext>
                  </a:extLst>
                </a:gridCol>
              </a:tblGrid>
              <a:tr h="72377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FFFFFF"/>
                          </a:solidFill>
                        </a:rPr>
                        <a:t>Storage Type</a:t>
                      </a:r>
                      <a:endParaRPr lang="en-US" sz="1500">
                        <a:solidFill>
                          <a:srgbClr val="FFFFFF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FFFFFF"/>
                          </a:solidFill>
                        </a:rPr>
                        <a:t>Product Type</a:t>
                      </a:r>
                      <a:endParaRPr lang="en-US" sz="1500">
                        <a:solidFill>
                          <a:srgbClr val="FFFFFF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FFFFFF"/>
                          </a:solidFill>
                        </a:rPr>
                        <a:t>Product</a:t>
                      </a:r>
                      <a:endParaRPr lang="en-US" sz="1500">
                        <a:solidFill>
                          <a:srgbClr val="FFFFFF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FFFFFF"/>
                          </a:solidFill>
                        </a:rPr>
                        <a:t>Shelf Location</a:t>
                      </a:r>
                      <a:endParaRPr lang="en-US" sz="1500">
                        <a:solidFill>
                          <a:srgbClr val="FFFFFF"/>
                        </a:solidFill>
                      </a:endParaRPr>
                    </a:p>
                  </a:txBody>
                  <a:tcPr marL="207187" marR="124312" marT="124312" marB="124312"/>
                </a:tc>
                <a:extLst>
                  <a:ext uri="{0D108BD9-81ED-4DB2-BD59-A6C34878D82A}">
                    <a16:rowId xmlns:a16="http://schemas.microsoft.com/office/drawing/2014/main" val="3879229310"/>
                  </a:ext>
                </a:extLst>
              </a:tr>
              <a:tr h="72377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Cold Room (2–8°C)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Injectables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Insulin Injection</a:t>
                      </a: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CR-1-1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extLst>
                  <a:ext uri="{0D108BD9-81ED-4DB2-BD59-A6C34878D82A}">
                    <a16:rowId xmlns:a16="http://schemas.microsoft.com/office/drawing/2014/main" val="2280311786"/>
                  </a:ext>
                </a:extLst>
              </a:tr>
              <a:tr h="9447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Ambient (15–25°C)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Tablets, Capsules, Syrups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Calcium Chewable Tablet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AM-2-3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extLst>
                  <a:ext uri="{0D108BD9-81ED-4DB2-BD59-A6C34878D82A}">
                    <a16:rowId xmlns:a16="http://schemas.microsoft.com/office/drawing/2014/main" val="4290042379"/>
                  </a:ext>
                </a:extLst>
              </a:tr>
              <a:tr h="72377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Frozen (–15 to –25°C)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Vaccines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mRNA Vaccine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u="none" strike="noStrike" noProof="0">
                          <a:solidFill>
                            <a:srgbClr val="262626"/>
                          </a:solidFill>
                        </a:rPr>
                        <a:t>FR-1-2</a:t>
                      </a:r>
                      <a:endParaRPr lang="en-US" sz="1500">
                        <a:solidFill>
                          <a:srgbClr val="262626"/>
                        </a:solidFill>
                      </a:endParaRPr>
                    </a:p>
                  </a:txBody>
                  <a:tcPr marL="207187" marR="124312" marT="124312" marB="124312"/>
                </a:tc>
                <a:extLst>
                  <a:ext uri="{0D108BD9-81ED-4DB2-BD59-A6C34878D82A}">
                    <a16:rowId xmlns:a16="http://schemas.microsoft.com/office/drawing/2014/main" val="303149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81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B6460-63E2-098B-4762-B3DDE8F9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Distribution Planning</a:t>
            </a:r>
          </a:p>
        </p:txBody>
      </p:sp>
      <p:pic>
        <p:nvPicPr>
          <p:cNvPr id="6" name="Graphic 5" descr="Truck">
            <a:extLst>
              <a:ext uri="{FF2B5EF4-FFF2-40B4-BE49-F238E27FC236}">
                <a16:creationId xmlns:a16="http://schemas.microsoft.com/office/drawing/2014/main" id="{31E33110-79D6-F8F6-A836-D4359E8F2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099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8D39-A9B1-1200-62C2-B6F0CA70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1512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Routes : </a:t>
            </a:r>
            <a:b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Traveling Salesman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A5053-73EE-6A64-F673-2D8EC8876D7F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/>
              <a:t>We have used the </a:t>
            </a:r>
            <a:r>
              <a:rPr lang="en-US" b="1"/>
              <a:t>OptimoRoute tool</a:t>
            </a:r>
            <a:r>
              <a:rPr lang="en-US"/>
              <a:t> to solve the TSP problem to find the shortest possible route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1C7DB-69B8-AF2A-541C-E65996C8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692559"/>
            <a:ext cx="6389346" cy="34821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79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2F0BCA-9D82-F4CC-E251-A5A685B70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CA553-A9E2-3A2C-F6DA-AFD6DFC85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latin typeface="+mj-lt"/>
                <a:ea typeface="+mj-ea"/>
                <a:cs typeface="+mj-cs"/>
              </a:rPr>
              <a:t>Distribution</a:t>
            </a:r>
            <a:r>
              <a:rPr lang="en-US" sz="6600"/>
              <a:t>: 1st &amp; 2nd delivery</a:t>
            </a:r>
            <a:endParaRPr lang="en-US" sz="6600" kern="1200"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hart&#10;&#10;AI-generated content may be incorrect.">
            <a:extLst>
              <a:ext uri="{FF2B5EF4-FFF2-40B4-BE49-F238E27FC236}">
                <a16:creationId xmlns:a16="http://schemas.microsoft.com/office/drawing/2014/main" id="{119BCA23-BCD9-3F32-41AE-836ADC68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1" y="2638164"/>
            <a:ext cx="11440494" cy="1697911"/>
          </a:xfrm>
          <a:prstGeom prst="rect">
            <a:avLst/>
          </a:prstGeom>
        </p:spPr>
      </p:pic>
      <p:pic>
        <p:nvPicPr>
          <p:cNvPr id="3" name="Picture 2" descr="A screenshot of a chart&#10;&#10;AI-generated content may be incorrect.">
            <a:extLst>
              <a:ext uri="{FF2B5EF4-FFF2-40B4-BE49-F238E27FC236}">
                <a16:creationId xmlns:a16="http://schemas.microsoft.com/office/drawing/2014/main" id="{95B79322-4F78-DCD6-E658-B17964B2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0" y="4603057"/>
            <a:ext cx="11446467" cy="163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BC318-3AFA-0F2A-C5C4-2BA1A9DB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>
                <a:latin typeface="+mj-lt"/>
                <a:ea typeface="+mj-ea"/>
                <a:cs typeface="+mj-cs"/>
              </a:rPr>
              <a:t>Transportation Costs</a:t>
            </a:r>
            <a:endParaRPr lang="en-US" sz="5200" b="1" kern="1200">
              <a:latin typeface="+mj-lt"/>
              <a:ea typeface="Calibri Light"/>
              <a:cs typeface="Calibri Light"/>
            </a:endParaRPr>
          </a:p>
        </p:txBody>
      </p:sp>
      <p:pic>
        <p:nvPicPr>
          <p:cNvPr id="4" name="Content Placeholder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FEBB164B-3043-3255-D68F-0DA44A07B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66" r="1402" b="2"/>
          <a:stretch>
            <a:fillRect/>
          </a:stretch>
        </p:blipFill>
        <p:spPr>
          <a:xfrm>
            <a:off x="838200" y="2368499"/>
            <a:ext cx="11006817" cy="34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0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D6F8-25C9-8D6D-8D1D-05A34BDB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392" y="2785021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Warehouse Design</a:t>
            </a:r>
            <a:endParaRPr lang="en-US" sz="4000" b="1" kern="1200">
              <a:solidFill>
                <a:schemeClr val="tx2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2DCEA76C-0DAD-855E-FEA2-C4F370D52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922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1DE6-95B0-E45A-747A-974B384F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US" b="1">
                <a:latin typeface="Calibri"/>
                <a:ea typeface="Calibri Light"/>
                <a:cs typeface="Calibri Light"/>
              </a:rPr>
              <a:t>Contents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2B4B4-FAD3-8354-CB1A-2A778B204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Company description</a:t>
            </a:r>
            <a:endParaRPr lang="en-US" sz="1800" b="1">
              <a:ea typeface="Calibri" panose="020F0502020204030204"/>
              <a:cs typeface="Calibri" panose="020F0502020204030204"/>
            </a:endParaRPr>
          </a:p>
          <a:p>
            <a:r>
              <a:rPr lang="en-US" sz="1800" b="1">
                <a:ea typeface="+mn-lt"/>
                <a:cs typeface="+mn-lt"/>
              </a:rPr>
              <a:t>SC design</a:t>
            </a:r>
          </a:p>
          <a:p>
            <a:r>
              <a:rPr lang="en-US" sz="1800" b="1">
                <a:ea typeface="+mn-lt"/>
                <a:cs typeface="+mn-lt"/>
              </a:rPr>
              <a:t>Inventory planning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Distribution planning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Warehousing &amp; packaging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IT &amp; ordering systems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KPIs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Summary</a:t>
            </a:r>
          </a:p>
          <a:p>
            <a:r>
              <a:rPr lang="en-US" sz="1800" b="1">
                <a:ea typeface="+mn-lt"/>
                <a:cs typeface="+mn-lt"/>
              </a:rPr>
              <a:t>Literature</a:t>
            </a:r>
          </a:p>
          <a:p>
            <a:endParaRPr lang="en-US" sz="1800" b="1">
              <a:ea typeface="Calibri"/>
              <a:cs typeface="Calibri"/>
            </a:endParaRPr>
          </a:p>
          <a:p>
            <a:endParaRPr lang="en-US" sz="1800" b="1">
              <a:ea typeface="Calibri"/>
              <a:cs typeface="Calibri"/>
            </a:endParaRPr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D06B4614-4A8B-3E04-6E9A-DCCB9EFD5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 a warehouse&#10;&#10;AI-generated content may be incorrect.">
            <a:extLst>
              <a:ext uri="{FF2B5EF4-FFF2-40B4-BE49-F238E27FC236}">
                <a16:creationId xmlns:a16="http://schemas.microsoft.com/office/drawing/2014/main" id="{51A2DA59-0681-6D83-DC0E-30D3B2EC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11"/>
          <a:stretch>
            <a:fillRect/>
          </a:stretch>
        </p:blipFill>
        <p:spPr>
          <a:xfrm>
            <a:off x="3480487" y="3745828"/>
            <a:ext cx="5241325" cy="2955326"/>
          </a:xfrm>
          <a:prstGeom prst="rect">
            <a:avLst/>
          </a:prstGeom>
        </p:spPr>
      </p:pic>
      <p:sp>
        <p:nvSpPr>
          <p:cNvPr id="2105" name="Title 2104">
            <a:extLst>
              <a:ext uri="{FF2B5EF4-FFF2-40B4-BE49-F238E27FC236}">
                <a16:creationId xmlns:a16="http://schemas.microsoft.com/office/drawing/2014/main" id="{24ED09DE-71B0-DAF4-9CBF-DC4A0506F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41" y="107693"/>
            <a:ext cx="10515600" cy="1325563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U shape + Modular zoning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81FEED-C8A2-DDB9-E25B-E6C7F10DF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0388142"/>
              </p:ext>
            </p:extLst>
          </p:nvPr>
        </p:nvGraphicFramePr>
        <p:xfrm>
          <a:off x="1544596" y="1435443"/>
          <a:ext cx="9102810" cy="218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932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D9BF-FC2B-8ADA-0C6C-B31188289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>
                <a:ea typeface="Calibri Light"/>
                <a:cs typeface="Calibri Light"/>
              </a:rPr>
              <a:t>Warehouse Design: Layout</a:t>
            </a:r>
            <a:endParaRPr lang="en-US" sz="420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8D0E558B-B6DD-8E4D-8711-23E2ACAF6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61" y="2807208"/>
            <a:ext cx="3590925" cy="3810762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>
                <a:ea typeface="Calibri"/>
                <a:cs typeface="Calibri"/>
              </a:rPr>
              <a:t>U shape + Modular with </a:t>
            </a:r>
            <a:r>
              <a:rPr lang="en-US" sz="2200">
                <a:ea typeface="+mn-lt"/>
                <a:cs typeface="+mn-lt"/>
              </a:rPr>
              <a:t>receiving and dispatch located on the same side</a:t>
            </a:r>
            <a:endParaRPr lang="en-US" sz="22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b="1">
                <a:ea typeface="+mn-lt"/>
                <a:cs typeface="+mn-lt"/>
              </a:rPr>
              <a:t>Modular approach</a:t>
            </a:r>
            <a:r>
              <a:rPr lang="en-US" sz="2200">
                <a:ea typeface="+mn-lt"/>
                <a:cs typeface="+mn-lt"/>
              </a:rPr>
              <a:t> with dedicated zones for:</a:t>
            </a:r>
          </a:p>
          <a:p>
            <a:r>
              <a:rPr lang="en-US" sz="2200" b="1">
                <a:ea typeface="+mn-lt"/>
                <a:cs typeface="+mn-lt"/>
              </a:rPr>
              <a:t>Cold Room</a:t>
            </a:r>
            <a:r>
              <a:rPr lang="en-US" sz="2200">
                <a:ea typeface="+mn-lt"/>
                <a:cs typeface="+mn-lt"/>
              </a:rPr>
              <a:t> (2–8°C): temperature-sensitive items</a:t>
            </a:r>
          </a:p>
          <a:p>
            <a:r>
              <a:rPr lang="en-US" sz="2200" b="1">
                <a:ea typeface="+mn-lt"/>
                <a:cs typeface="+mn-lt"/>
              </a:rPr>
              <a:t>Ambient Storage</a:t>
            </a:r>
            <a:r>
              <a:rPr lang="en-US" sz="2200">
                <a:ea typeface="+mn-lt"/>
                <a:cs typeface="+mn-lt"/>
              </a:rPr>
              <a:t> (15–25°C): general medicines</a:t>
            </a:r>
            <a:endParaRPr lang="en-US"/>
          </a:p>
          <a:p>
            <a:r>
              <a:rPr lang="en-US" sz="2200" b="1">
                <a:ea typeface="+mn-lt"/>
                <a:cs typeface="+mn-lt"/>
              </a:rPr>
              <a:t>Order Picking</a:t>
            </a:r>
            <a:r>
              <a:rPr lang="en-US" sz="2200">
                <a:ea typeface="+mn-lt"/>
                <a:cs typeface="+mn-lt"/>
              </a:rPr>
              <a:t>: manual or semi-automated retrieval</a:t>
            </a:r>
            <a:endParaRPr lang="en-US"/>
          </a:p>
          <a:p>
            <a:r>
              <a:rPr lang="en-US" sz="2200" b="1">
                <a:ea typeface="+mn-lt"/>
                <a:cs typeface="+mn-lt"/>
              </a:rPr>
              <a:t>Packaging Area</a:t>
            </a:r>
            <a:r>
              <a:rPr lang="en-US" sz="2200">
                <a:ea typeface="+mn-lt"/>
                <a:cs typeface="+mn-lt"/>
              </a:rPr>
              <a:t>: assembly, labeling, and sealing</a:t>
            </a:r>
            <a:endParaRPr lang="en-US"/>
          </a:p>
          <a:p>
            <a:r>
              <a:rPr lang="en-US" sz="2200" b="1">
                <a:ea typeface="+mn-lt"/>
                <a:cs typeface="+mn-lt"/>
              </a:rPr>
              <a:t>Dispatch Bay</a:t>
            </a:r>
            <a:r>
              <a:rPr lang="en-US" sz="2200">
                <a:ea typeface="+mn-lt"/>
                <a:cs typeface="+mn-lt"/>
              </a:rPr>
              <a:t>: final shipment loading</a:t>
            </a:r>
            <a:endParaRPr lang="en-US"/>
          </a:p>
          <a:p>
            <a:endParaRPr lang="en-US" sz="2200">
              <a:ea typeface="+mn-lt"/>
              <a:cs typeface="+mn-lt"/>
            </a:endParaRPr>
          </a:p>
          <a:p>
            <a:endParaRPr lang="en-US" sz="22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B0A53-8DD8-D93C-967B-C80853CA4056}"/>
              </a:ext>
            </a:extLst>
          </p:cNvPr>
          <p:cNvSpPr txBox="1"/>
          <p:nvPr/>
        </p:nvSpPr>
        <p:spPr>
          <a:xfrm>
            <a:off x="4633972" y="5017651"/>
            <a:ext cx="70026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Forklift and pathway design</a:t>
            </a:r>
            <a:r>
              <a:rPr lang="en-US" sz="1600">
                <a:ea typeface="+mn-lt"/>
                <a:cs typeface="+mn-lt"/>
              </a:rPr>
              <a:t> enables efficient and non-overlapping material movement.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Layout supports </a:t>
            </a:r>
            <a:r>
              <a:rPr lang="en-US" sz="1600" b="1">
                <a:ea typeface="+mn-lt"/>
                <a:cs typeface="+mn-lt"/>
              </a:rPr>
              <a:t>traceability, hygiene control</a:t>
            </a:r>
            <a:r>
              <a:rPr lang="en-US" sz="1600">
                <a:ea typeface="+mn-lt"/>
                <a:cs typeface="+mn-lt"/>
              </a:rPr>
              <a:t>, and </a:t>
            </a:r>
            <a:r>
              <a:rPr lang="en-US" sz="1600" b="1">
                <a:ea typeface="+mn-lt"/>
                <a:cs typeface="+mn-lt"/>
              </a:rPr>
              <a:t>cold chain continuity</a:t>
            </a:r>
            <a:r>
              <a:rPr lang="en-US" sz="1600">
                <a:ea typeface="+mn-lt"/>
                <a:cs typeface="+mn-lt"/>
              </a:rPr>
              <a:t> in pharmaceutical distribution.</a:t>
            </a:r>
          </a:p>
          <a:p>
            <a:pPr algn="l"/>
            <a:endParaRPr lang="en-US" sz="1600">
              <a:ea typeface="Calibri"/>
              <a:cs typeface="Calibri"/>
            </a:endParaRPr>
          </a:p>
        </p:txBody>
      </p:sp>
      <p:pic>
        <p:nvPicPr>
          <p:cNvPr id="3" name="Picture 2" descr="A diagram of a warehouse&#10;&#10;AI-generated content may be incorrect.">
            <a:extLst>
              <a:ext uri="{FF2B5EF4-FFF2-40B4-BE49-F238E27FC236}">
                <a16:creationId xmlns:a16="http://schemas.microsoft.com/office/drawing/2014/main" id="{AA1843C4-900E-1F04-B418-E0C653ED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8" r="2488"/>
          <a:stretch>
            <a:fillRect/>
          </a:stretch>
        </p:blipFill>
        <p:spPr>
          <a:xfrm>
            <a:off x="5115540" y="548975"/>
            <a:ext cx="6309703" cy="40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61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FE3F-1F2B-B811-9E54-BC4276A0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US" sz="4100" b="1">
                <a:latin typeface="Calibri"/>
                <a:ea typeface="Calibri Light"/>
                <a:cs typeface="Calibri Light"/>
              </a:rPr>
              <a:t>Warehouse Design:</a:t>
            </a:r>
            <a:r>
              <a:rPr lang="en-US" sz="4100" b="1">
                <a:latin typeface="Calibri"/>
                <a:ea typeface="+mj-lt"/>
                <a:cs typeface="+mj-lt"/>
              </a:rPr>
              <a:t> Sorting &amp; Shelving System</a:t>
            </a:r>
            <a:endParaRPr lang="en-US" sz="4100" b="1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1F29-41D6-C689-A3A4-3519694F4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Products are sorted based on </a:t>
            </a:r>
            <a:r>
              <a:rPr lang="en-US" sz="1800" b="1">
                <a:ea typeface="+mn-lt"/>
                <a:cs typeface="+mn-lt"/>
              </a:rPr>
              <a:t>storage type</a:t>
            </a:r>
            <a:r>
              <a:rPr lang="en-US" sz="1800">
                <a:ea typeface="+mn-lt"/>
                <a:cs typeface="+mn-lt"/>
              </a:rPr>
              <a:t> and </a:t>
            </a:r>
            <a:r>
              <a:rPr lang="en-US" sz="1800" b="1">
                <a:ea typeface="+mn-lt"/>
                <a:cs typeface="+mn-lt"/>
              </a:rPr>
              <a:t>product category</a:t>
            </a:r>
            <a:r>
              <a:rPr lang="en-US" sz="1800">
                <a:ea typeface="+mn-lt"/>
                <a:cs typeface="+mn-lt"/>
              </a:rPr>
              <a:t> (e.g., syrups, tablets, injectables).</a:t>
            </a:r>
          </a:p>
          <a:p>
            <a:pPr marL="0" indent="0">
              <a:buNone/>
            </a:pPr>
            <a:r>
              <a:rPr lang="en-US" sz="1800" b="1">
                <a:ea typeface="+mn-lt"/>
                <a:cs typeface="+mn-lt"/>
              </a:rPr>
              <a:t>Shelf codes</a:t>
            </a:r>
            <a:r>
              <a:rPr lang="en-US" sz="1800">
                <a:ea typeface="+mn-lt"/>
                <a:cs typeface="+mn-lt"/>
              </a:rPr>
              <a:t> follow a structured format: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>
                <a:latin typeface="Consolas"/>
                <a:ea typeface="Calibri" panose="020F0502020204030204"/>
                <a:cs typeface="Calibri" panose="020F0502020204030204"/>
              </a:rPr>
              <a:t>CR-1-1</a:t>
            </a:r>
            <a:r>
              <a:rPr lang="en-US" sz="1800">
                <a:ea typeface="+mn-lt"/>
                <a:cs typeface="+mn-lt"/>
              </a:rPr>
              <a:t> → Cold Room, Rack 1, Shelf 1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>
                <a:latin typeface="Consolas"/>
                <a:ea typeface="Calibri" panose="020F0502020204030204"/>
                <a:cs typeface="Calibri" panose="020F0502020204030204"/>
              </a:rPr>
              <a:t>(A to Z)-1-2</a:t>
            </a:r>
            <a:r>
              <a:rPr lang="en-US" sz="1800">
                <a:ea typeface="+mn-lt"/>
                <a:cs typeface="+mn-lt"/>
              </a:rPr>
              <a:t>→ Ambient Storage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>
                <a:latin typeface="Consolas"/>
                <a:ea typeface="Calibri" panose="020F0502020204030204"/>
                <a:cs typeface="Calibri" panose="020F0502020204030204"/>
              </a:rPr>
              <a:t>FR-1-2</a:t>
            </a:r>
            <a:r>
              <a:rPr lang="en-US" sz="1800">
                <a:ea typeface="+mn-lt"/>
                <a:cs typeface="+mn-lt"/>
              </a:rPr>
              <a:t> → Frozen Storage, Rack 1, Shelf 2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FEFO (First Expiry, First Out)</a:t>
            </a:r>
            <a:r>
              <a:rPr lang="en-US" sz="1800">
                <a:ea typeface="+mn-lt"/>
                <a:cs typeface="+mn-lt"/>
              </a:rPr>
              <a:t> is applied to cold and frozen items.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 b="1">
                <a:ea typeface="+mn-lt"/>
                <a:cs typeface="+mn-lt"/>
              </a:rPr>
              <a:t>FEFO</a:t>
            </a:r>
            <a:r>
              <a:rPr lang="en-US" sz="1800">
                <a:ea typeface="+mn-lt"/>
                <a:cs typeface="+mn-lt"/>
              </a:rPr>
              <a:t> method used for expiry-sensitive items.</a:t>
            </a:r>
          </a:p>
          <a:p>
            <a:r>
              <a:rPr lang="en-US" sz="1800">
                <a:ea typeface="+mn-lt"/>
                <a:cs typeface="+mn-lt"/>
              </a:rPr>
              <a:t>Shelf labels include </a:t>
            </a:r>
            <a:r>
              <a:rPr lang="en-US" sz="1800" b="1">
                <a:ea typeface="+mn-lt"/>
                <a:cs typeface="+mn-lt"/>
              </a:rPr>
              <a:t>barcodes/QR codes</a:t>
            </a:r>
            <a:r>
              <a:rPr lang="en-US" sz="1800">
                <a:ea typeface="+mn-lt"/>
                <a:cs typeface="+mn-lt"/>
              </a:rPr>
              <a:t> for tracking.</a:t>
            </a:r>
          </a:p>
          <a:p>
            <a:r>
              <a:rPr lang="en-US" sz="1800">
                <a:ea typeface="+mn-lt"/>
                <a:cs typeface="+mn-lt"/>
              </a:rPr>
              <a:t>High-turnover items are placed on </a:t>
            </a:r>
            <a:r>
              <a:rPr lang="en-US" sz="1800" b="1">
                <a:ea typeface="+mn-lt"/>
                <a:cs typeface="+mn-lt"/>
              </a:rPr>
              <a:t>accessible lower levels</a:t>
            </a:r>
            <a:r>
              <a:rPr lang="en-US" sz="1800">
                <a:ea typeface="+mn-lt"/>
                <a:cs typeface="+mn-lt"/>
              </a:rPr>
              <a:t>.</a:t>
            </a:r>
          </a:p>
          <a:p>
            <a:endParaRPr lang="en-US" sz="1800">
              <a:ea typeface="Calibri" panose="020F0502020204030204"/>
              <a:cs typeface="Calibri" panose="020F0502020204030204"/>
            </a:endParaRPr>
          </a:p>
          <a:p>
            <a:endParaRPr lang="en-US" sz="1800">
              <a:ea typeface="Calibri" panose="020F0502020204030204"/>
              <a:cs typeface="Calibri" panose="020F0502020204030204"/>
            </a:endParaRPr>
          </a:p>
          <a:p>
            <a:endParaRPr lang="en-US" sz="18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close-up of a label&#10;&#10;AI-generated content may be incorrect.">
            <a:extLst>
              <a:ext uri="{FF2B5EF4-FFF2-40B4-BE49-F238E27FC236}">
                <a16:creationId xmlns:a16="http://schemas.microsoft.com/office/drawing/2014/main" id="{AC73BBDB-F9E2-B83E-40FA-36BB6883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154" y="422946"/>
            <a:ext cx="2723877" cy="60196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D73536-AC4E-DA80-3247-54086F6546F1}"/>
              </a:ext>
            </a:extLst>
          </p:cNvPr>
          <p:cNvSpPr/>
          <p:nvPr/>
        </p:nvSpPr>
        <p:spPr>
          <a:xfrm>
            <a:off x="8328497" y="2439977"/>
            <a:ext cx="2343150" cy="504825"/>
          </a:xfrm>
          <a:prstGeom prst="rect">
            <a:avLst/>
          </a:prstGeom>
          <a:solidFill>
            <a:srgbClr val="B6C7E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Consolas"/>
              </a:rPr>
              <a:t>(A to Z)-1-2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5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64CC-C433-76B1-DAC6-3B58722E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 fontScale="90000"/>
          </a:bodyPr>
          <a:lstStyle/>
          <a:p>
            <a:r>
              <a:rPr lang="en-GB">
                <a:ea typeface="Calibri Light"/>
                <a:cs typeface="Calibri Light"/>
              </a:rPr>
              <a:t>Swimlane Diagram, Order Picking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E16B5-E121-42BC-66EA-7A4BE9A0A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88" y="1825625"/>
            <a:ext cx="11714629" cy="48668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GB" sz="1800" b="1">
                <a:ea typeface="Calibri"/>
                <a:cs typeface="Calibri"/>
              </a:rPr>
              <a:t>Central Warehouse</a:t>
            </a:r>
            <a:endParaRPr lang="en-US" sz="1800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1800">
                <a:ea typeface="Calibri"/>
                <a:cs typeface="Calibri"/>
              </a:rPr>
              <a:t>  Using </a:t>
            </a:r>
            <a:r>
              <a:rPr lang="en-GB" sz="1800">
                <a:ea typeface="+mn-lt"/>
                <a:cs typeface="+mn-lt"/>
              </a:rPr>
              <a:t>conveyor systems for central </a:t>
            </a:r>
          </a:p>
          <a:p>
            <a:pPr marL="0" indent="0">
              <a:buNone/>
            </a:pPr>
            <a:r>
              <a:rPr lang="en-GB" sz="1800">
                <a:ea typeface="+mn-lt"/>
                <a:cs typeface="+mn-lt"/>
              </a:rPr>
              <a:t>warehouse, AGVs</a:t>
            </a:r>
            <a:endParaRPr lang="en-GB" sz="180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GB" sz="1800" b="1">
                <a:ea typeface="Calibri"/>
                <a:cs typeface="Calibri"/>
              </a:rPr>
              <a:t>Regional Warehouse</a:t>
            </a:r>
            <a:endParaRPr lang="en-GB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1800">
                <a:ea typeface="Calibri"/>
                <a:cs typeface="Calibri"/>
              </a:rPr>
              <a:t>       Manual Equipements like trolleys, </a:t>
            </a:r>
          </a:p>
          <a:p>
            <a:pPr marL="0" indent="0">
              <a:buNone/>
            </a:pPr>
            <a:r>
              <a:rPr lang="en-GB" sz="1800">
                <a:ea typeface="Calibri"/>
                <a:cs typeface="Calibri"/>
              </a:rPr>
              <a:t>      basic conveyor system</a:t>
            </a:r>
            <a:endParaRPr lang="en-GB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GB" sz="1800">
              <a:ea typeface="Calibri"/>
              <a:cs typeface="Calibri"/>
            </a:endParaRPr>
          </a:p>
        </p:txBody>
      </p:sp>
      <p:pic>
        <p:nvPicPr>
          <p:cNvPr id="4" name="Picture 3" descr="Boxes on a conveyor belt&#10;&#10;AI-generated content may be incorrect.">
            <a:extLst>
              <a:ext uri="{FF2B5EF4-FFF2-40B4-BE49-F238E27FC236}">
                <a16:creationId xmlns:a16="http://schemas.microsoft.com/office/drawing/2014/main" id="{5BB55E93-1A2F-58C9-412D-2FE50F78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9" y="4181298"/>
            <a:ext cx="3121622" cy="2306171"/>
          </a:xfrm>
          <a:prstGeom prst="rect">
            <a:avLst/>
          </a:prstGeom>
        </p:spPr>
      </p:pic>
      <p:pic>
        <p:nvPicPr>
          <p:cNvPr id="5" name="Picture 4" descr="A diagram of a warehouse&#10;&#10;AI-generated content may be incorrect.">
            <a:extLst>
              <a:ext uri="{FF2B5EF4-FFF2-40B4-BE49-F238E27FC236}">
                <a16:creationId xmlns:a16="http://schemas.microsoft.com/office/drawing/2014/main" id="{495E6061-E2C8-4E7A-E245-BBBD955E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52" b="214"/>
          <a:stretch>
            <a:fillRect/>
          </a:stretch>
        </p:blipFill>
        <p:spPr>
          <a:xfrm>
            <a:off x="4079246" y="1526422"/>
            <a:ext cx="7754470" cy="53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7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67D4-019D-6A10-5359-06BB851D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Packaging &amp; Delivery</a:t>
            </a:r>
            <a:endParaRPr lang="en-US" sz="6600" b="1">
              <a:ea typeface="Calibri Light"/>
              <a:cs typeface="Calibri Light"/>
            </a:endParaRPr>
          </a:p>
        </p:txBody>
      </p:sp>
      <p:pic>
        <p:nvPicPr>
          <p:cNvPr id="42" name="Graphic 41" descr="Truck">
            <a:extLst>
              <a:ext uri="{FF2B5EF4-FFF2-40B4-BE49-F238E27FC236}">
                <a16:creationId xmlns:a16="http://schemas.microsoft.com/office/drawing/2014/main" id="{EC97DD4B-2A1C-CDCB-6FBB-CC26845CA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65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65726-ACA5-F25C-39D4-B749199F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97" y="856180"/>
            <a:ext cx="4741526" cy="1128068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Packaging</a:t>
            </a:r>
            <a:endParaRPr lang="en-US" sz="400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rgbClr val="1D9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rgbClr val="1D9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BBDDA4D9-09E1-3338-0FB6-546D368A3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" y="2330505"/>
            <a:ext cx="5804742" cy="391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>
                <a:ea typeface="+mn-lt"/>
                <a:cs typeface="+mn-lt"/>
              </a:rPr>
              <a:t>Products are packaged by form and storage need (e.g., syrups, tablets, injectables).</a:t>
            </a:r>
            <a:endParaRPr lang="en-US" sz="1900">
              <a:ea typeface="Calibri" panose="020F0502020204030204"/>
              <a:cs typeface="Calibri" panose="020F0502020204030204"/>
            </a:endParaRPr>
          </a:p>
          <a:p>
            <a:r>
              <a:rPr lang="en-US" sz="1900">
                <a:ea typeface="+mn-lt"/>
                <a:cs typeface="+mn-lt"/>
              </a:rPr>
              <a:t>Primary packaging: Blister packs, bottles, vials with barcoded labels.</a:t>
            </a:r>
            <a:endParaRPr lang="en-US" sz="1900">
              <a:ea typeface="Calibri"/>
              <a:cs typeface="Calibri"/>
            </a:endParaRPr>
          </a:p>
          <a:p>
            <a:r>
              <a:rPr lang="en-US" sz="1900">
                <a:ea typeface="+mn-lt"/>
                <a:cs typeface="+mn-lt"/>
              </a:rPr>
              <a:t>Secondary packaging: Boxes with cushioning, leaflet inserts, and tamper-evident seals.</a:t>
            </a:r>
            <a:endParaRPr lang="en-US" sz="1900">
              <a:ea typeface="Calibri"/>
              <a:cs typeface="Calibri"/>
            </a:endParaRPr>
          </a:p>
          <a:p>
            <a:r>
              <a:rPr lang="en-US" sz="1900">
                <a:ea typeface="+mn-lt"/>
                <a:cs typeface="+mn-lt"/>
              </a:rPr>
              <a:t>Cold chain items include insulated containers, gel packs, and temperature indicators.</a:t>
            </a:r>
            <a:endParaRPr lang="en-US" sz="1900">
              <a:ea typeface="Calibri"/>
              <a:cs typeface="Calibri"/>
            </a:endParaRPr>
          </a:p>
          <a:p>
            <a:r>
              <a:rPr lang="en-US" sz="1900">
                <a:ea typeface="+mn-lt"/>
                <a:cs typeface="+mn-lt"/>
              </a:rPr>
              <a:t>Packaging design supports traceability, compliance (GDP), and minimal damage risk.</a:t>
            </a:r>
            <a:endParaRPr lang="en-US" sz="1900">
              <a:ea typeface="Calibri"/>
              <a:cs typeface="Calibri"/>
            </a:endParaRPr>
          </a:p>
          <a:p>
            <a:r>
              <a:rPr lang="en-US" sz="1900">
                <a:ea typeface="+mn-lt"/>
                <a:cs typeface="+mn-lt"/>
              </a:rPr>
              <a:t>Each package is labeled with batch number, expiry, storage zone code (e.g., CR-1-1).</a:t>
            </a:r>
            <a:endParaRPr lang="en-US" sz="1900"/>
          </a:p>
          <a:p>
            <a:pPr marL="0" indent="0">
              <a:buNone/>
            </a:pPr>
            <a:endParaRPr lang="en-US" sz="1900">
              <a:ea typeface="Calibri"/>
              <a:cs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1D9A78"/>
          </a:solidFill>
          <a:ln>
            <a:solidFill>
              <a:srgbClr val="1D9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pills and bottles&#10;&#10;AI-generated content may be incorrect.">
            <a:extLst>
              <a:ext uri="{FF2B5EF4-FFF2-40B4-BE49-F238E27FC236}">
                <a16:creationId xmlns:a16="http://schemas.microsoft.com/office/drawing/2014/main" id="{A638DCDE-C0D9-F674-A5B4-65015D5F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90" r="4" b="4"/>
          <a:stretch>
            <a:fillRect/>
          </a:stretch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EB5C8-2580-0DC1-09B9-1F4B4AEEA67E}"/>
              </a:ext>
            </a:extLst>
          </p:cNvPr>
          <p:cNvSpPr txBox="1"/>
          <p:nvPr/>
        </p:nvSpPr>
        <p:spPr>
          <a:xfrm>
            <a:off x="183265" y="6443240"/>
            <a:ext cx="112177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Packaging ensures product integrity, safety and cold chain continuity from warehouse to pharmacy.</a:t>
            </a:r>
            <a:endParaRPr lang="en-US"/>
          </a:p>
        </p:txBody>
      </p:sp>
      <p:pic>
        <p:nvPicPr>
          <p:cNvPr id="8" name="Picture 7" descr="A warehouse with pallets of boxes&#10;&#10;AI-generated content may be incorrect.">
            <a:extLst>
              <a:ext uri="{FF2B5EF4-FFF2-40B4-BE49-F238E27FC236}">
                <a16:creationId xmlns:a16="http://schemas.microsoft.com/office/drawing/2014/main" id="{A4D44EF0-5D3F-FD45-EADF-B8ACA31B5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699" y="3529735"/>
            <a:ext cx="4756404" cy="2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DD4F-8F2C-7D12-D519-77A52C8F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446" y="2785021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IT &amp; Ordering systems </a:t>
            </a:r>
            <a:endParaRPr lang="en-US" sz="4000" b="1" kern="1200">
              <a:solidFill>
                <a:schemeClr val="tx2"/>
              </a:solidFill>
              <a:latin typeface="+mj-lt"/>
              <a:ea typeface="Calibri Light"/>
              <a:cs typeface="Calibri Light"/>
            </a:endParaRPr>
          </a:p>
          <a:p>
            <a:endParaRPr lang="en-US" sz="4000" b="1" kern="1200">
              <a:solidFill>
                <a:schemeClr val="tx2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6" name="Graphic 5" descr="Register">
            <a:extLst>
              <a:ext uri="{FF2B5EF4-FFF2-40B4-BE49-F238E27FC236}">
                <a16:creationId xmlns:a16="http://schemas.microsoft.com/office/drawing/2014/main" id="{DD5140CF-BE06-60E1-1F29-D48888C6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4149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5B75-D7C5-2D9C-6EED-3A7A92E3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22" y="169476"/>
            <a:ext cx="10515600" cy="1325563"/>
          </a:xfrm>
        </p:spPr>
        <p:txBody>
          <a:bodyPr/>
          <a:lstStyle/>
          <a:p>
            <a:r>
              <a:rPr lang="en-US" b="1">
                <a:latin typeface="Calibri"/>
                <a:ea typeface="+mj-lt"/>
                <a:cs typeface="+mj-lt"/>
              </a:rPr>
              <a:t>IT &amp; Ordering systems 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CA42E21-1089-FB20-EDE3-E254B3872C3E}"/>
              </a:ext>
            </a:extLst>
          </p:cNvPr>
          <p:cNvSpPr/>
          <p:nvPr/>
        </p:nvSpPr>
        <p:spPr>
          <a:xfrm>
            <a:off x="4637014" y="1651862"/>
            <a:ext cx="1359002" cy="696722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Pharmacies</a:t>
            </a:r>
            <a:endParaRPr lang="en-US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599CEE0B-E70F-A774-1250-D04120E3D207}"/>
              </a:ext>
            </a:extLst>
          </p:cNvPr>
          <p:cNvSpPr/>
          <p:nvPr/>
        </p:nvSpPr>
        <p:spPr>
          <a:xfrm>
            <a:off x="8064727" y="1651862"/>
            <a:ext cx="1359002" cy="696722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ERP</a:t>
            </a:r>
            <a:endParaRPr lang="en-US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D7CE194E-D699-E2E6-FD81-400B86D08944}"/>
              </a:ext>
            </a:extLst>
          </p:cNvPr>
          <p:cNvSpPr/>
          <p:nvPr/>
        </p:nvSpPr>
        <p:spPr>
          <a:xfrm>
            <a:off x="8064727" y="3392105"/>
            <a:ext cx="1359002" cy="696722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WMS</a:t>
            </a:r>
            <a:endParaRPr lang="en-US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8AA50DD4-D0FD-EDD6-0591-E81F348F3052}"/>
              </a:ext>
            </a:extLst>
          </p:cNvPr>
          <p:cNvSpPr/>
          <p:nvPr/>
        </p:nvSpPr>
        <p:spPr>
          <a:xfrm>
            <a:off x="8064726" y="5152942"/>
            <a:ext cx="1359002" cy="696722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VMI</a:t>
            </a:r>
            <a:endParaRPr lang="en-US"/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C0F4F94-4BAB-0A88-8285-AEA0F8B842FA}"/>
              </a:ext>
            </a:extLst>
          </p:cNvPr>
          <p:cNvSpPr/>
          <p:nvPr/>
        </p:nvSpPr>
        <p:spPr>
          <a:xfrm>
            <a:off x="8064725" y="2691889"/>
            <a:ext cx="1359002" cy="696722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MRP</a:t>
            </a:r>
            <a:endParaRPr lang="en-US"/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42E523D-6C8A-3207-0A3E-7810364EE606}"/>
              </a:ext>
            </a:extLst>
          </p:cNvPr>
          <p:cNvSpPr/>
          <p:nvPr/>
        </p:nvSpPr>
        <p:spPr>
          <a:xfrm>
            <a:off x="8064726" y="5853159"/>
            <a:ext cx="1359002" cy="696722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CRM</a:t>
            </a:r>
            <a:endParaRPr lang="en-US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1DAE7A85-3C5E-8C9D-F7E1-B10402914DA8}"/>
              </a:ext>
            </a:extLst>
          </p:cNvPr>
          <p:cNvSpPr/>
          <p:nvPr/>
        </p:nvSpPr>
        <p:spPr>
          <a:xfrm>
            <a:off x="5560424" y="5043278"/>
            <a:ext cx="1349477" cy="162064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Regional &amp; Central WHs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E51A54D9-1A5A-2E78-1095-07002D377278}"/>
              </a:ext>
            </a:extLst>
          </p:cNvPr>
          <p:cNvSpPr/>
          <p:nvPr/>
        </p:nvSpPr>
        <p:spPr>
          <a:xfrm>
            <a:off x="8646189" y="2348584"/>
            <a:ext cx="210247" cy="35865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909A5178-2042-0D8A-820B-DE78B0C92E9C}"/>
              </a:ext>
            </a:extLst>
          </p:cNvPr>
          <p:cNvSpPr/>
          <p:nvPr/>
        </p:nvSpPr>
        <p:spPr>
          <a:xfrm>
            <a:off x="8646189" y="4093718"/>
            <a:ext cx="208444" cy="1053983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D0C9F34-C12D-2B57-1CD7-B8804845CC54}"/>
              </a:ext>
            </a:extLst>
          </p:cNvPr>
          <p:cNvSpPr/>
          <p:nvPr/>
        </p:nvSpPr>
        <p:spPr>
          <a:xfrm>
            <a:off x="6907807" y="6078896"/>
            <a:ext cx="1150125" cy="1360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756B733E-4EC8-A335-380D-CA09A070E86B}"/>
              </a:ext>
            </a:extLst>
          </p:cNvPr>
          <p:cNvSpPr/>
          <p:nvPr/>
        </p:nvSpPr>
        <p:spPr>
          <a:xfrm>
            <a:off x="10422035" y="5039672"/>
            <a:ext cx="1679760" cy="1500682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Manufacturer</a:t>
            </a:r>
            <a:endParaRPr lang="en-US"/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D310135B-2118-A275-5549-85C5F06488B9}"/>
              </a:ext>
            </a:extLst>
          </p:cNvPr>
          <p:cNvSpPr/>
          <p:nvPr/>
        </p:nvSpPr>
        <p:spPr>
          <a:xfrm>
            <a:off x="10536077" y="2206113"/>
            <a:ext cx="1359002" cy="188734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Regional &amp; Central WHs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9DC678A9-502E-D06B-F5EA-FF03782F408F}"/>
              </a:ext>
            </a:extLst>
          </p:cNvPr>
          <p:cNvSpPr/>
          <p:nvPr/>
        </p:nvSpPr>
        <p:spPr>
          <a:xfrm>
            <a:off x="9422184" y="2908811"/>
            <a:ext cx="1109796" cy="14360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27288782-9431-BCCC-28C7-AC0934DE2809}"/>
              </a:ext>
            </a:extLst>
          </p:cNvPr>
          <p:cNvSpPr/>
          <p:nvPr/>
        </p:nvSpPr>
        <p:spPr>
          <a:xfrm>
            <a:off x="11118313" y="4092689"/>
            <a:ext cx="209474" cy="941743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Left 53">
            <a:extLst>
              <a:ext uri="{FF2B5EF4-FFF2-40B4-BE49-F238E27FC236}">
                <a16:creationId xmlns:a16="http://schemas.microsoft.com/office/drawing/2014/main" id="{6F5B8799-F3D8-03BA-CE37-278884B886F0}"/>
              </a:ext>
            </a:extLst>
          </p:cNvPr>
          <p:cNvSpPr/>
          <p:nvPr/>
        </p:nvSpPr>
        <p:spPr>
          <a:xfrm>
            <a:off x="9426114" y="5430220"/>
            <a:ext cx="998490" cy="13609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0C57CC25-8D55-BB25-E019-2B57C70CD6A9}"/>
              </a:ext>
            </a:extLst>
          </p:cNvPr>
          <p:cNvSpPr/>
          <p:nvPr/>
        </p:nvSpPr>
        <p:spPr>
          <a:xfrm>
            <a:off x="6355376" y="1651862"/>
            <a:ext cx="1359002" cy="696722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OMS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78C79-F14F-4484-37F0-D38F36F33351}"/>
              </a:ext>
            </a:extLst>
          </p:cNvPr>
          <p:cNvSpPr txBox="1"/>
          <p:nvPr/>
        </p:nvSpPr>
        <p:spPr>
          <a:xfrm>
            <a:off x="5941536" y="2040371"/>
            <a:ext cx="6925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EDI</a:t>
            </a:r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1F7BC0AA-E175-4F8B-F97C-9345C32F0CEB}"/>
              </a:ext>
            </a:extLst>
          </p:cNvPr>
          <p:cNvSpPr/>
          <p:nvPr/>
        </p:nvSpPr>
        <p:spPr>
          <a:xfrm>
            <a:off x="7726748" y="1907439"/>
            <a:ext cx="332229" cy="1629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F2ACD21-E326-0660-3CE2-02430D6BE425}"/>
              </a:ext>
            </a:extLst>
          </p:cNvPr>
          <p:cNvSpPr/>
          <p:nvPr/>
        </p:nvSpPr>
        <p:spPr>
          <a:xfrm>
            <a:off x="6906508" y="5498160"/>
            <a:ext cx="1157091" cy="1566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D6B20EE3-79A8-085C-1F66-E5672A12A60A}"/>
              </a:ext>
            </a:extLst>
          </p:cNvPr>
          <p:cNvSpPr/>
          <p:nvPr/>
        </p:nvSpPr>
        <p:spPr>
          <a:xfrm>
            <a:off x="9423272" y="3616954"/>
            <a:ext cx="1109797" cy="14437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39">
            <a:extLst>
              <a:ext uri="{FF2B5EF4-FFF2-40B4-BE49-F238E27FC236}">
                <a16:creationId xmlns:a16="http://schemas.microsoft.com/office/drawing/2014/main" id="{5D0006D4-FC13-3713-88FE-95273A86AB09}"/>
              </a:ext>
            </a:extLst>
          </p:cNvPr>
          <p:cNvSpPr/>
          <p:nvPr/>
        </p:nvSpPr>
        <p:spPr>
          <a:xfrm rot="16200000">
            <a:off x="6069290" y="1841955"/>
            <a:ext cx="224404" cy="35273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CE9CD-756E-FEA8-E30C-B0951005210B}"/>
              </a:ext>
            </a:extLst>
          </p:cNvPr>
          <p:cNvSpPr txBox="1"/>
          <p:nvPr/>
        </p:nvSpPr>
        <p:spPr>
          <a:xfrm>
            <a:off x="107746" y="1647737"/>
            <a:ext cx="4627854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OMS (Order Management System)</a:t>
            </a:r>
            <a:r>
              <a:rPr lang="en-US" dirty="0">
                <a:ea typeface="+mn-lt"/>
                <a:cs typeface="+mn-lt"/>
              </a:rPr>
              <a:t> receives pharmacy orders via </a:t>
            </a:r>
            <a:r>
              <a:rPr lang="en-US" b="1" dirty="0">
                <a:ea typeface="+mn-lt"/>
                <a:cs typeface="+mn-lt"/>
              </a:rPr>
              <a:t>EDI</a:t>
            </a:r>
            <a:r>
              <a:rPr lang="en-US" dirty="0">
                <a:ea typeface="+mn-lt"/>
                <a:cs typeface="+mn-lt"/>
              </a:rPr>
              <a:t> , triggering fulfillment in the ERP.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ERP</a:t>
            </a:r>
            <a:r>
              <a:rPr lang="en-US" dirty="0">
                <a:ea typeface="+mn-lt"/>
                <a:cs typeface="+mn-lt"/>
              </a:rPr>
              <a:t> coordinates demand with </a:t>
            </a:r>
            <a:r>
              <a:rPr lang="en-US" b="1" dirty="0">
                <a:ea typeface="+mn-lt"/>
                <a:cs typeface="+mn-lt"/>
              </a:rPr>
              <a:t>MRP (Material Requirements Planning)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WMS (Warehouse Management System)</a:t>
            </a:r>
            <a:r>
              <a:rPr lang="en-US" dirty="0">
                <a:ea typeface="+mn-lt"/>
                <a:cs typeface="+mn-lt"/>
              </a:rPr>
              <a:t> for execution.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WMS</a:t>
            </a:r>
            <a:r>
              <a:rPr lang="en-US" dirty="0">
                <a:ea typeface="+mn-lt"/>
                <a:cs typeface="+mn-lt"/>
              </a:rPr>
              <a:t> handles warehouse tasks: receiving, picking, dispatch, and stock tracking.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VMI (Vendor Managed Inventory)</a:t>
            </a:r>
            <a:r>
              <a:rPr lang="en-US" dirty="0">
                <a:ea typeface="+mn-lt"/>
                <a:cs typeface="+mn-lt"/>
              </a:rPr>
              <a:t> enables shared visibility between warehouses and manufacturers.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CRM(</a:t>
            </a:r>
            <a:r>
              <a:rPr lang="en-IN" dirty="0"/>
              <a:t>Customer Relationship Management</a:t>
            </a:r>
            <a:r>
              <a:rPr lang="en-US" b="1" dirty="0">
                <a:ea typeface="+mn-lt"/>
                <a:cs typeface="+mn-lt"/>
              </a:rPr>
              <a:t>)</a:t>
            </a:r>
            <a:r>
              <a:rPr lang="en-US" dirty="0">
                <a:ea typeface="+mn-lt"/>
                <a:cs typeface="+mn-lt"/>
              </a:rPr>
              <a:t> tracks warehouse performance, order issues and manufacturer feedback.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Integration of </a:t>
            </a:r>
            <a:r>
              <a:rPr lang="en-US" b="1" dirty="0">
                <a:ea typeface="+mn-lt"/>
                <a:cs typeface="+mn-lt"/>
              </a:rPr>
              <a:t>all systems</a:t>
            </a:r>
            <a:r>
              <a:rPr lang="en-US" dirty="0">
                <a:ea typeface="+mn-lt"/>
                <a:cs typeface="+mn-lt"/>
              </a:rPr>
              <a:t> ensures real-time visibility, demand planning, and </a:t>
            </a:r>
            <a:r>
              <a:rPr lang="en-US" b="1" dirty="0">
                <a:ea typeface="+mn-lt"/>
                <a:cs typeface="+mn-lt"/>
              </a:rPr>
              <a:t>cold chain control</a:t>
            </a:r>
            <a:r>
              <a:rPr lang="en-US" dirty="0">
                <a:ea typeface="+mn-lt"/>
                <a:cs typeface="+mn-lt"/>
              </a:rPr>
              <a:t> .</a:t>
            </a:r>
          </a:p>
          <a:p>
            <a:pPr marL="285750" indent="-285750" algn="l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786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1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2C399-8CE8-D392-AB56-FF5C6EB3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KPIs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A83BB35-BA3C-C45D-8F3D-55DE253AA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Real-time dashboards</a:t>
            </a:r>
            <a:r>
              <a:rPr lang="en-US" sz="1800">
                <a:ea typeface="+mn-lt"/>
                <a:cs typeface="+mn-lt"/>
              </a:rPr>
              <a:t> for delivery tracking (using GPS from smart routing software)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Inventory monitoring system</a:t>
            </a:r>
            <a:r>
              <a:rPr lang="en-US" sz="1800">
                <a:ea typeface="+mn-lt"/>
                <a:cs typeface="+mn-lt"/>
              </a:rPr>
              <a:t> showing levels in central + regional warehouses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Cold chain sensor data</a:t>
            </a:r>
            <a:r>
              <a:rPr lang="en-US" sz="1800">
                <a:ea typeface="+mn-lt"/>
                <a:cs typeface="+mn-lt"/>
              </a:rPr>
              <a:t> integrated via IoT for temp-sensitive items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Alerts for delays</a:t>
            </a:r>
            <a:r>
              <a:rPr lang="en-US" sz="1800">
                <a:ea typeface="+mn-lt"/>
                <a:cs typeface="+mn-lt"/>
              </a:rPr>
              <a:t>, missed deliveries, or deviations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KPI Monitoring Module</a:t>
            </a:r>
            <a:r>
              <a:rPr lang="en-US" sz="1800">
                <a:ea typeface="+mn-lt"/>
                <a:cs typeface="+mn-lt"/>
              </a:rPr>
              <a:t>: Automatically tracks OTIF, stockouts, lead time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Feedback loop from CRM</a:t>
            </a:r>
            <a:r>
              <a:rPr lang="en-US" sz="1800">
                <a:ea typeface="+mn-lt"/>
                <a:cs typeface="+mn-lt"/>
              </a:rPr>
              <a:t> to track pharmacy satisfaction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Sustainability tracking</a:t>
            </a:r>
            <a:r>
              <a:rPr lang="en-US" sz="1800">
                <a:ea typeface="+mn-lt"/>
                <a:cs typeface="+mn-lt"/>
              </a:rPr>
              <a:t>: Emission per route, e-vehicle usage stats</a:t>
            </a:r>
            <a:endParaRPr lang="en-US" sz="18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4BDD371-B69E-63E9-B248-D389E831AB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750716"/>
              </p:ext>
            </p:extLst>
          </p:nvPr>
        </p:nvGraphicFramePr>
        <p:xfrm>
          <a:off x="661993" y="475868"/>
          <a:ext cx="4777382" cy="487155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161069">
                  <a:extLst>
                    <a:ext uri="{9D8B030D-6E8A-4147-A177-3AD203B41FA5}">
                      <a16:colId xmlns:a16="http://schemas.microsoft.com/office/drawing/2014/main" val="1112290741"/>
                    </a:ext>
                  </a:extLst>
                </a:gridCol>
                <a:gridCol w="2665264">
                  <a:extLst>
                    <a:ext uri="{9D8B030D-6E8A-4147-A177-3AD203B41FA5}">
                      <a16:colId xmlns:a16="http://schemas.microsoft.com/office/drawing/2014/main" val="2101344125"/>
                    </a:ext>
                  </a:extLst>
                </a:gridCol>
                <a:gridCol w="951049">
                  <a:extLst>
                    <a:ext uri="{9D8B030D-6E8A-4147-A177-3AD203B41FA5}">
                      <a16:colId xmlns:a16="http://schemas.microsoft.com/office/drawing/2014/main" val="2078301648"/>
                    </a:ext>
                  </a:extLst>
                </a:gridCol>
              </a:tblGrid>
              <a:tr h="468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KPI 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Definition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Target Example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5620054"/>
                  </a:ext>
                </a:extLst>
              </a:tr>
              <a:tr h="468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</a:rPr>
                        <a:t>OTIF (On Time In Full)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% of orders delivered on time and without shortages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≥ 98%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99300417"/>
                  </a:ext>
                </a:extLst>
              </a:tr>
              <a:tr h="468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</a:rPr>
                        <a:t>Inventory Turnover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How often inventory is sold and replaced in a year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10–15 times/year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0285360"/>
                  </a:ext>
                </a:extLst>
              </a:tr>
              <a:tr h="468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</a:rPr>
                        <a:t>Stockout Rate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% of SKUs with zero inventory when demanded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≤ 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1475961"/>
                  </a:ext>
                </a:extLst>
              </a:tr>
              <a:tr h="468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</a:rPr>
                        <a:t>Order Lead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Avg. time from pharmacy order to delivery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&lt; 8 hours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0621187"/>
                  </a:ext>
                </a:extLst>
              </a:tr>
              <a:tr h="686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Emergency Response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Avg. time to fulfill urgent deliveries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&lt; 2 hours in key cities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6967952"/>
                  </a:ext>
                </a:extLst>
              </a:tr>
              <a:tr h="686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Cold Chain Compliance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% of temperature-sensitive products stored/delivered within 2–8°C 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effectLst/>
                        </a:rPr>
                        <a:t>100%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0322323"/>
                  </a:ext>
                </a:extLst>
              </a:tr>
              <a:tr h="686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Carbon Emission per Delivery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Emissions from vehicle per delivery route (kg CO₂)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-30% (vs. baseline year)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60086907"/>
                  </a:ext>
                </a:extLst>
              </a:tr>
              <a:tr h="468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Return Rate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% of deliveries returned due to issues (wrong items, damaged)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effectLst/>
                        </a:rPr>
                        <a:t>≤ 1%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489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86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FE55-07F0-CA27-B856-6AB33DB11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US" b="1"/>
              <a:t>Summary </a:t>
            </a:r>
            <a:endParaRPr lang="en-US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FCE6-9BA2-C405-BDAD-3EFBF01BA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Designed a </a:t>
            </a:r>
            <a:r>
              <a:rPr lang="en-US" sz="1800" b="1">
                <a:ea typeface="+mn-lt"/>
                <a:cs typeface="+mn-lt"/>
              </a:rPr>
              <a:t>cold chain pharma distribution network</a:t>
            </a:r>
            <a:r>
              <a:rPr lang="en-US" sz="1800">
                <a:ea typeface="+mn-lt"/>
                <a:cs typeface="+mn-lt"/>
              </a:rPr>
              <a:t> across Poland with 4 warehouse zones.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Applied </a:t>
            </a:r>
            <a:r>
              <a:rPr lang="en-US" sz="1800" b="1">
                <a:ea typeface="+mn-lt"/>
                <a:cs typeface="+mn-lt"/>
              </a:rPr>
              <a:t>zoning, center-of-gravity</a:t>
            </a:r>
            <a:r>
              <a:rPr lang="en-US" sz="1800">
                <a:ea typeface="+mn-lt"/>
                <a:cs typeface="+mn-lt"/>
              </a:rPr>
              <a:t> and demand-based inventory planning (95% service level).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Built a </a:t>
            </a:r>
            <a:r>
              <a:rPr lang="en-US" sz="1800" b="1">
                <a:ea typeface="+mn-lt"/>
                <a:cs typeface="+mn-lt"/>
              </a:rPr>
              <a:t>U-shaped modular warehouse layout</a:t>
            </a:r>
            <a:r>
              <a:rPr lang="en-US" sz="1800">
                <a:ea typeface="+mn-lt"/>
                <a:cs typeface="+mn-lt"/>
              </a:rPr>
              <a:t> with ambient, cold and frozen zones.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Used </a:t>
            </a:r>
            <a:r>
              <a:rPr lang="en-US" sz="1800" b="1">
                <a:ea typeface="+mn-lt"/>
                <a:cs typeface="+mn-lt"/>
              </a:rPr>
              <a:t>coded shelving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b="1">
                <a:ea typeface="+mn-lt"/>
                <a:cs typeface="+mn-lt"/>
              </a:rPr>
              <a:t>FEFO</a:t>
            </a:r>
            <a:r>
              <a:rPr lang="en-US" sz="1800">
                <a:ea typeface="+mn-lt"/>
                <a:cs typeface="+mn-lt"/>
              </a:rPr>
              <a:t> and temperature tracking for product safety.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Integrated </a:t>
            </a:r>
            <a:r>
              <a:rPr lang="en-US" sz="1800" b="1">
                <a:ea typeface="+mn-lt"/>
                <a:cs typeface="+mn-lt"/>
              </a:rPr>
              <a:t>ERP, WMS and IoT</a:t>
            </a:r>
            <a:r>
              <a:rPr lang="en-US" sz="1800">
                <a:ea typeface="+mn-lt"/>
                <a:cs typeface="+mn-lt"/>
              </a:rPr>
              <a:t> for real-time visibility and KPI tracking.</a:t>
            </a:r>
            <a:endParaRPr lang="en-US" sz="1800"/>
          </a:p>
          <a:p>
            <a:pPr marL="0" indent="0">
              <a:buNone/>
            </a:pPr>
            <a:endParaRPr lang="en-US" sz="18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D1DE2005-6AA1-21EF-AD68-1EC12A945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7C93-E981-2CF1-6E47-CC829BC2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40"/>
            <a:ext cx="4779572" cy="2067705"/>
          </a:xfrm>
        </p:spPr>
        <p:txBody>
          <a:bodyPr anchor="t"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Company Description</a:t>
            </a:r>
            <a:endParaRPr lang="en-US" b="1">
              <a:latin typeface="Calibri"/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2FB0-00CE-EEE9-D852-245D11CBF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613" y="989169"/>
            <a:ext cx="5546770" cy="57607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Pharmaceutical Distribution company in Poland.</a:t>
            </a:r>
            <a:endParaRPr lang="en-US" sz="1400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 b="1">
                <a:ea typeface="Calibri"/>
                <a:cs typeface="Calibri"/>
              </a:rPr>
              <a:t>Size:  </a:t>
            </a:r>
            <a:r>
              <a:rPr lang="en-US" sz="1400" b="1">
                <a:ea typeface="+mn-lt"/>
                <a:cs typeface="+mn-lt"/>
              </a:rPr>
              <a:t>1,500 – 3,000 m² medium to large </a:t>
            </a:r>
          </a:p>
          <a:p>
            <a:pPr marL="0" indent="0">
              <a:buNone/>
            </a:pPr>
            <a:r>
              <a:rPr lang="en-US" sz="1400" b="1">
                <a:ea typeface="Calibri"/>
                <a:cs typeface="Calibri"/>
              </a:rPr>
              <a:t>Employees: 100</a:t>
            </a:r>
          </a:p>
          <a:p>
            <a:pPr marL="0" indent="0">
              <a:buNone/>
            </a:pPr>
            <a:r>
              <a:rPr lang="en-US" sz="1400" b="1">
                <a:ea typeface="Calibri"/>
                <a:cs typeface="Calibri"/>
              </a:rPr>
              <a:t>Target: Cold Chain Optimization</a:t>
            </a:r>
          </a:p>
          <a:p>
            <a:pPr marL="0" indent="0">
              <a:buNone/>
            </a:pPr>
            <a:r>
              <a:rPr lang="en-US" sz="1400" b="1">
                <a:ea typeface="Calibri"/>
                <a:cs typeface="Calibri"/>
              </a:rPr>
              <a:t>               Packaging Efficiency</a:t>
            </a:r>
          </a:p>
          <a:p>
            <a:pPr marL="0" indent="0">
              <a:buNone/>
            </a:pPr>
            <a:r>
              <a:rPr lang="en-US" sz="1400" b="1">
                <a:ea typeface="Calibri"/>
                <a:cs typeface="Calibri"/>
              </a:rPr>
              <a:t>               Inventory Automation</a:t>
            </a:r>
          </a:p>
          <a:p>
            <a:pPr marL="0" indent="0">
              <a:buNone/>
            </a:pPr>
            <a:r>
              <a:rPr lang="en-US" sz="1400" b="1">
                <a:ea typeface="Calibri"/>
                <a:cs typeface="Calibri"/>
              </a:rPr>
              <a:t>               Scalability</a:t>
            </a:r>
          </a:p>
          <a:p>
            <a:pPr marL="0" indent="0">
              <a:buNone/>
            </a:pPr>
            <a:endParaRPr lang="en-US" sz="1400" b="1">
              <a:ea typeface="Calibri"/>
              <a:cs typeface="Calibri"/>
            </a:endParaRPr>
          </a:p>
          <a:p>
            <a:r>
              <a:rPr lang="en-US" sz="1400" b="1">
                <a:ea typeface="Calibri"/>
                <a:cs typeface="Calibri"/>
              </a:rPr>
              <a:t>Mission</a:t>
            </a:r>
          </a:p>
          <a:p>
            <a:pPr marL="0" indent="0">
              <a:buNone/>
            </a:pPr>
            <a:r>
              <a:rPr lang="en-US" sz="1400" b="1">
                <a:ea typeface="Calibri"/>
                <a:cs typeface="Calibri"/>
              </a:rPr>
              <a:t>We deliver medicines quickly and reliably to pharmacies across Poland, helping them stay stocked and ready for every patient.</a:t>
            </a:r>
          </a:p>
          <a:p>
            <a:pPr>
              <a:buFont typeface="Arial"/>
              <a:buChar char="•"/>
            </a:pPr>
            <a:r>
              <a:rPr lang="en-US" sz="1400" b="1">
                <a:ea typeface="Calibri"/>
                <a:cs typeface="Calibri"/>
              </a:rPr>
              <a:t>Vision</a:t>
            </a:r>
          </a:p>
          <a:p>
            <a:pPr marL="0" indent="0">
              <a:buNone/>
            </a:pPr>
            <a:r>
              <a:rPr lang="en-US" sz="1400" b="1">
                <a:ea typeface="Calibri"/>
                <a:cs typeface="Calibri"/>
              </a:rPr>
              <a:t>A future where no pharmacy in Poland faces shortages, thanks to our cutting-edge logistics and customer-first approach</a:t>
            </a:r>
          </a:p>
          <a:p>
            <a:pPr marL="0" indent="0">
              <a:buNone/>
            </a:pPr>
            <a:r>
              <a:rPr lang="en-US" sz="1400" b="1">
                <a:ea typeface="Calibri"/>
                <a:cs typeface="Calibri"/>
              </a:rPr>
              <a:t>Strategy</a:t>
            </a:r>
          </a:p>
          <a:p>
            <a:pPr>
              <a:buFont typeface="Arial"/>
              <a:buChar char="•"/>
            </a:pPr>
            <a:r>
              <a:rPr lang="en-US" sz="1400" b="1">
                <a:ea typeface="Calibri"/>
                <a:cs typeface="Calibri"/>
              </a:rPr>
              <a:t>Build a network of regional warehouses with cold chain capabilities.</a:t>
            </a:r>
          </a:p>
          <a:p>
            <a:pPr>
              <a:buFont typeface="Arial"/>
              <a:buChar char="•"/>
            </a:pPr>
            <a:r>
              <a:rPr lang="en-US" sz="1400" b="1">
                <a:ea typeface="Calibri"/>
                <a:cs typeface="Calibri"/>
              </a:rPr>
              <a:t>Smart routing software to optimize delivery times and reduce costs.</a:t>
            </a:r>
          </a:p>
          <a:p>
            <a:pPr marL="0" indent="0">
              <a:buNone/>
            </a:pPr>
            <a:endParaRPr lang="en-US" sz="1400" b="1">
              <a:ea typeface="Calibri"/>
              <a:cs typeface="Calibri"/>
            </a:endParaRPr>
          </a:p>
          <a:p>
            <a:pPr marL="0" indent="0">
              <a:buNone/>
            </a:pPr>
            <a:endParaRPr lang="en-US" sz="1400" b="1">
              <a:ea typeface="Calibri"/>
              <a:cs typeface="Calibri"/>
            </a:endParaRPr>
          </a:p>
          <a:p>
            <a:pPr marL="0" indent="0">
              <a:buNone/>
            </a:pPr>
            <a:endParaRPr lang="en-US" sz="1400" b="1">
              <a:ea typeface="Calibri"/>
              <a:cs typeface="Calibri"/>
            </a:endParaRPr>
          </a:p>
          <a:p>
            <a:pPr marL="0" indent="0">
              <a:buNone/>
            </a:pPr>
            <a:endParaRPr lang="en-US" sz="1400" b="1">
              <a:ea typeface="Calibri"/>
              <a:cs typeface="Calibri"/>
            </a:endParaRPr>
          </a:p>
          <a:p>
            <a:endParaRPr lang="en-US" sz="1400" b="1">
              <a:ea typeface="Calibri"/>
              <a:cs typeface="Calibri"/>
            </a:endParaRPr>
          </a:p>
        </p:txBody>
      </p:sp>
      <p:pic>
        <p:nvPicPr>
          <p:cNvPr id="13" name="Graphic 12" descr="Medicine">
            <a:extLst>
              <a:ext uri="{FF2B5EF4-FFF2-40B4-BE49-F238E27FC236}">
                <a16:creationId xmlns:a16="http://schemas.microsoft.com/office/drawing/2014/main" id="{778DA560-56C9-D851-DBC7-D0776ECB3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2976281"/>
            <a:ext cx="3333077" cy="333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35F2-31F9-6C18-D6B5-9DC430B4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43399-E3E8-2175-6D45-DA7553E3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ea typeface="Calibri" panose="020F0502020204030204"/>
                <a:cs typeface="Calibri" panose="020F0502020204030204"/>
              </a:rPr>
              <a:t>Academic Sources:</a:t>
            </a:r>
          </a:p>
          <a:p>
            <a:pPr marL="514350" indent="-514350">
              <a:buAutoNum type="arabicPeriod"/>
            </a:pPr>
            <a:r>
              <a:rPr lang="en-US" sz="1800" dirty="0">
                <a:ea typeface="Calibri" panose="020F0502020204030204"/>
                <a:cs typeface="Calibri" panose="020F0502020204030204"/>
                <a:hlinkClick r:id="rId2"/>
              </a:rPr>
              <a:t>Köse, E., </a:t>
            </a:r>
            <a:r>
              <a:rPr lang="en-US" sz="1800" dirty="0" err="1">
                <a:ea typeface="Calibri" panose="020F0502020204030204"/>
                <a:cs typeface="Calibri" panose="020F0502020204030204"/>
                <a:hlinkClick r:id="rId2"/>
              </a:rPr>
              <a:t>Düzenli</a:t>
            </a:r>
            <a:r>
              <a:rPr lang="en-US" sz="1800" dirty="0">
                <a:ea typeface="Calibri" panose="020F0502020204030204"/>
                <a:cs typeface="Calibri" panose="020F0502020204030204"/>
                <a:hlinkClick r:id="rId2"/>
              </a:rPr>
              <a:t>, B., Çakmak, S., &amp; Vural, D. (2022). Medicine distribution problem between pharmacy warehouse and pharmacies. </a:t>
            </a:r>
            <a:r>
              <a:rPr lang="en-US" sz="1800" dirty="0" err="1">
                <a:ea typeface="Calibri" panose="020F0502020204030204"/>
                <a:cs typeface="Calibri" panose="020F0502020204030204"/>
                <a:hlinkClick r:id="rId2"/>
              </a:rPr>
              <a:t>Sādhanā</a:t>
            </a:r>
            <a:r>
              <a:rPr lang="en-US" sz="1800" dirty="0">
                <a:ea typeface="Calibri" panose="020F0502020204030204"/>
                <a:cs typeface="Calibri" panose="020F0502020204030204"/>
                <a:hlinkClick r:id="rId2"/>
              </a:rPr>
              <a:t>, 47, Article 171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Calibri" panose="020F0502020204030204"/>
                <a:cs typeface="Calibri" panose="020F0502020204030204"/>
                <a:hlinkClick r:id="rId3"/>
              </a:rPr>
              <a:t>de Koster, R., Le-Duc, T., &amp; </a:t>
            </a:r>
            <a:r>
              <a:rPr lang="en-US" sz="1800" dirty="0" err="1">
                <a:ea typeface="Calibri" panose="020F0502020204030204"/>
                <a:cs typeface="Calibri" panose="020F0502020204030204"/>
                <a:hlinkClick r:id="rId3"/>
              </a:rPr>
              <a:t>Roodbergen</a:t>
            </a:r>
            <a:r>
              <a:rPr lang="en-US" sz="1800" dirty="0">
                <a:ea typeface="Calibri" panose="020F0502020204030204"/>
                <a:cs typeface="Calibri" panose="020F0502020204030204"/>
                <a:hlinkClick r:id="rId3"/>
              </a:rPr>
              <a:t>, K. J. (2007). Design and control of warehouse order picking: A literature review. European Journal of Operational Research, 182(2), 481–501.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800" dirty="0">
                <a:ea typeface="Calibri" panose="020F0502020204030204"/>
                <a:cs typeface="Calibri" panose="020F0502020204030204"/>
                <a:hlinkClick r:id="rId4"/>
              </a:rPr>
              <a:t>Goel, S., &amp; Hann-Caruthers, W. (2022). Optimality of the coordinate-wise median mechanism for </a:t>
            </a:r>
            <a:r>
              <a:rPr lang="en-US" sz="1800" dirty="0" err="1">
                <a:ea typeface="Calibri" panose="020F0502020204030204"/>
                <a:cs typeface="Calibri" panose="020F0502020204030204"/>
                <a:hlinkClick r:id="rId4"/>
              </a:rPr>
              <a:t>strategyproof</a:t>
            </a:r>
            <a:r>
              <a:rPr lang="en-US" sz="1800" dirty="0">
                <a:ea typeface="Calibri" panose="020F0502020204030204"/>
                <a:cs typeface="Calibri" panose="020F0502020204030204"/>
                <a:hlinkClick r:id="rId4"/>
              </a:rPr>
              <a:t> facility location in two dimensions (arXiv:2007.00903v5). </a:t>
            </a:r>
            <a:r>
              <a:rPr lang="en-US" sz="1800" dirty="0" err="1">
                <a:ea typeface="Calibri" panose="020F0502020204030204"/>
                <a:cs typeface="Calibri" panose="020F0502020204030204"/>
                <a:hlinkClick r:id="rId4"/>
              </a:rPr>
              <a:t>arXiv</a:t>
            </a:r>
            <a:r>
              <a:rPr lang="en-US" sz="1800" dirty="0">
                <a:ea typeface="Calibri" panose="020F0502020204030204"/>
                <a:cs typeface="Calibri" panose="020F0502020204030204"/>
                <a:hlinkClick r:id="rId4"/>
              </a:rPr>
              <a:t>.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>
                <a:ea typeface="Calibri" panose="020F0502020204030204"/>
                <a:cs typeface="Calibri" panose="020F0502020204030204"/>
              </a:rPr>
              <a:t>Website:</a:t>
            </a:r>
          </a:p>
          <a:p>
            <a:pPr marL="0" indent="0">
              <a:buNone/>
            </a:pPr>
            <a:r>
              <a:rPr lang="en-US" sz="1800" dirty="0" err="1">
                <a:ea typeface="Calibri" panose="020F0502020204030204"/>
                <a:cs typeface="Calibri" panose="020F0502020204030204"/>
                <a:hlinkClick r:id="rId5"/>
              </a:rPr>
              <a:t>OptimoRoute</a:t>
            </a:r>
            <a:r>
              <a:rPr lang="en-US" sz="1800" dirty="0">
                <a:ea typeface="Calibri" panose="020F0502020204030204"/>
                <a:cs typeface="Calibri" panose="020F0502020204030204"/>
                <a:hlinkClick r:id="rId5"/>
              </a:rPr>
              <a:t> Inc. (n.d.). Route planning and optimization software.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/>
                <a:hlinkClick r:id="rId6"/>
              </a:rPr>
              <a:t>https://bdl.stat.gov.pl/bdl/start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704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CDB1-24BC-05A7-9288-5C52D0C0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392" y="2785021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69F4A725-C518-88B3-294D-0BF800D59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0D45F-176C-8C84-6B5E-EB04BCE6E15E}"/>
              </a:ext>
            </a:extLst>
          </p:cNvPr>
          <p:cNvSpPr txBox="1"/>
          <p:nvPr/>
        </p:nvSpPr>
        <p:spPr>
          <a:xfrm>
            <a:off x="6587923" y="6076708"/>
            <a:ext cx="5430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 safe, efficient and digitally enabled pharma supply chain optimized for Poland.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8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6F2F-32E3-FEDE-C09E-A81570C4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96" y="586822"/>
            <a:ext cx="3908385" cy="16459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Formal Setup &amp; Ownership Hierarchy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9F0D5-DE57-7423-6AA1-F5A14832EE77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Strategic Oversight: </a:t>
            </a:r>
            <a:r>
              <a:rPr lang="en-US" b="1"/>
              <a:t>Founding Entrepreneurs, e</a:t>
            </a:r>
            <a:r>
              <a:rPr lang="en-US"/>
              <a:t>xternal advisors, s</a:t>
            </a:r>
            <a:r>
              <a:rPr lang="en-US" b="1"/>
              <a:t>trategic Investors</a:t>
            </a:r>
            <a:endParaRPr lang="en-US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Operational Management: Management Board/ Core Leadership</a:t>
            </a:r>
            <a:endParaRPr lang="en-US" b="1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Employee Stock Ownership Plan (ESOP)</a:t>
            </a:r>
            <a:endParaRPr lang="en-US"/>
          </a:p>
        </p:txBody>
      </p:sp>
      <p:pic>
        <p:nvPicPr>
          <p:cNvPr id="5" name="Picture 4" descr="A diagram of a company structure&#10;&#10;AI-generated content may be incorrect.">
            <a:extLst>
              <a:ext uri="{FF2B5EF4-FFF2-40B4-BE49-F238E27FC236}">
                <a16:creationId xmlns:a16="http://schemas.microsoft.com/office/drawing/2014/main" id="{41C7E999-A09F-000E-D854-42CCEF645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515" y="2729397"/>
            <a:ext cx="4438044" cy="348386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 descr="A diagram of company&amp;#39;s company&amp;#39;s company&#10;&#10;AI-generated content may be incorrect.">
            <a:extLst>
              <a:ext uri="{FF2B5EF4-FFF2-40B4-BE49-F238E27FC236}">
                <a16:creationId xmlns:a16="http://schemas.microsoft.com/office/drawing/2014/main" id="{A3CED9B7-6390-C626-D7CC-8D1ED1A7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46" y="2729397"/>
            <a:ext cx="4645152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4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D955-B607-2D12-1CED-C63D53E9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>
                <a:latin typeface="Calibri"/>
                <a:ea typeface="+mj-lt"/>
                <a:cs typeface="+mj-lt"/>
              </a:rPr>
              <a:t>Company departments &amp; employment</a:t>
            </a:r>
            <a:endParaRPr lang="en-US" sz="4000" b="1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pie chart with text and numbers">
            <a:extLst>
              <a:ext uri="{FF2B5EF4-FFF2-40B4-BE49-F238E27FC236}">
                <a16:creationId xmlns:a16="http://schemas.microsoft.com/office/drawing/2014/main" id="{E07670D6-BFEF-A80B-DCE5-5D78046C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03" y="2371725"/>
            <a:ext cx="6715125" cy="4486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CF0BEC-33E4-6177-B7EB-F5407AC5CD3F}"/>
              </a:ext>
            </a:extLst>
          </p:cNvPr>
          <p:cNvSpPr txBox="1"/>
          <p:nvPr/>
        </p:nvSpPr>
        <p:spPr>
          <a:xfrm>
            <a:off x="835818" y="1347787"/>
            <a:ext cx="4619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7 key departments: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9858E-FD5B-F76D-6F98-423D8B7741A3}"/>
              </a:ext>
            </a:extLst>
          </p:cNvPr>
          <p:cNvSpPr txBox="1"/>
          <p:nvPr/>
        </p:nvSpPr>
        <p:spPr>
          <a:xfrm>
            <a:off x="833437" y="1719262"/>
            <a:ext cx="87201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The organizational structure supports reliable cold chain operations, digital systems integration, and pharmaceutical distribution across Poland.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41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2A6B-98B9-7C48-D1BE-47549851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392" y="323810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Supply Chain Design</a:t>
            </a:r>
            <a:endParaRPr lang="en-US" sz="4000" b="1" kern="1200">
              <a:solidFill>
                <a:schemeClr val="tx2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6" name="Graphic 5" descr="Design">
            <a:extLst>
              <a:ext uri="{FF2B5EF4-FFF2-40B4-BE49-F238E27FC236}">
                <a16:creationId xmlns:a16="http://schemas.microsoft.com/office/drawing/2014/main" id="{1EB62137-3199-EBDC-691E-48ED06EAD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557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2437-8909-477E-D4FC-FEFC0776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56206"/>
            <a:ext cx="4248365" cy="1068710"/>
          </a:xfrm>
        </p:spPr>
        <p:txBody>
          <a:bodyPr>
            <a:normAutofit fontScale="90000"/>
          </a:bodyPr>
          <a:lstStyle/>
          <a:p>
            <a:r>
              <a:rPr lang="en-US" sz="4000" b="1">
                <a:latin typeface="Calibri"/>
                <a:ea typeface="Calibri"/>
                <a:cs typeface="Calibri"/>
              </a:rPr>
              <a:t>SC Design: Overview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67001-2ED9-7A1F-1525-65BE05065DB7}"/>
              </a:ext>
            </a:extLst>
          </p:cNvPr>
          <p:cNvSpPr/>
          <p:nvPr/>
        </p:nvSpPr>
        <p:spPr>
          <a:xfrm>
            <a:off x="221060" y="3548505"/>
            <a:ext cx="1409144" cy="938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Central Warehouse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513A8-18F5-AACA-730B-C4CBD7E8CC79}"/>
              </a:ext>
            </a:extLst>
          </p:cNvPr>
          <p:cNvSpPr/>
          <p:nvPr/>
        </p:nvSpPr>
        <p:spPr>
          <a:xfrm>
            <a:off x="2959786" y="1738891"/>
            <a:ext cx="1621414" cy="6867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Regional Warehouse 1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56DE9-0320-2037-D519-0DB1476E3F55}"/>
              </a:ext>
            </a:extLst>
          </p:cNvPr>
          <p:cNvSpPr/>
          <p:nvPr/>
        </p:nvSpPr>
        <p:spPr>
          <a:xfrm>
            <a:off x="2959786" y="3016786"/>
            <a:ext cx="1621414" cy="733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Regional Warehouse 2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0A8BB-8DF9-3E68-172E-D97D4809BC5A}"/>
              </a:ext>
            </a:extLst>
          </p:cNvPr>
          <p:cNvSpPr/>
          <p:nvPr/>
        </p:nvSpPr>
        <p:spPr>
          <a:xfrm>
            <a:off x="2959786" y="4321711"/>
            <a:ext cx="1621414" cy="733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Regional Warehouse 3</a:t>
            </a:r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C41762B-A6CB-6996-B302-2D8F80986FDF}"/>
              </a:ext>
            </a:extLst>
          </p:cNvPr>
          <p:cNvSpPr/>
          <p:nvPr/>
        </p:nvSpPr>
        <p:spPr>
          <a:xfrm>
            <a:off x="2920500" y="5846225"/>
            <a:ext cx="1634361" cy="96548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Cross Dock</a:t>
            </a:r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542D7A04-0047-6C42-308D-32F68AB06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4752" y="1183425"/>
            <a:ext cx="811428" cy="811428"/>
          </a:xfrm>
          <a:prstGeom prst="rect">
            <a:avLst/>
          </a:prstGeom>
        </p:spPr>
      </p:pic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60408306-DFF1-A879-300A-8B6B08A2C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2076" y="2463862"/>
            <a:ext cx="811428" cy="811428"/>
          </a:xfrm>
          <a:prstGeom prst="rect">
            <a:avLst/>
          </a:prstGeom>
        </p:spPr>
      </p:pic>
      <p:pic>
        <p:nvPicPr>
          <p:cNvPr id="14" name="Graphic 13" descr="Medical with solid fill">
            <a:extLst>
              <a:ext uri="{FF2B5EF4-FFF2-40B4-BE49-F238E27FC236}">
                <a16:creationId xmlns:a16="http://schemas.microsoft.com/office/drawing/2014/main" id="{80E84B01-D895-BD86-244B-88699E5EE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6308" y="906785"/>
            <a:ext cx="484461" cy="458776"/>
          </a:xfrm>
          <a:prstGeom prst="rect">
            <a:avLst/>
          </a:prstGeom>
        </p:spPr>
      </p:pic>
      <p:pic>
        <p:nvPicPr>
          <p:cNvPr id="15" name="Graphic 14" descr="Medicine with solid fill">
            <a:extLst>
              <a:ext uri="{FF2B5EF4-FFF2-40B4-BE49-F238E27FC236}">
                <a16:creationId xmlns:a16="http://schemas.microsoft.com/office/drawing/2014/main" id="{095A256F-7066-43B2-6C58-B9B99FED6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9588" y="1342499"/>
            <a:ext cx="594029" cy="568344"/>
          </a:xfrm>
          <a:prstGeom prst="rect">
            <a:avLst/>
          </a:prstGeom>
        </p:spPr>
      </p:pic>
      <p:pic>
        <p:nvPicPr>
          <p:cNvPr id="17" name="Graphic 16" descr="Hospital with solid fill">
            <a:extLst>
              <a:ext uri="{FF2B5EF4-FFF2-40B4-BE49-F238E27FC236}">
                <a16:creationId xmlns:a16="http://schemas.microsoft.com/office/drawing/2014/main" id="{8E52CBE9-DD4C-9C8E-5646-E78CAC621D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75135" y="1133400"/>
            <a:ext cx="652225" cy="652225"/>
          </a:xfrm>
          <a:prstGeom prst="rect">
            <a:avLst/>
          </a:prstGeom>
        </p:spPr>
      </p:pic>
      <p:pic>
        <p:nvPicPr>
          <p:cNvPr id="18" name="Graphic 17" descr="User outline">
            <a:extLst>
              <a:ext uri="{FF2B5EF4-FFF2-40B4-BE49-F238E27FC236}">
                <a16:creationId xmlns:a16="http://schemas.microsoft.com/office/drawing/2014/main" id="{93BD33CE-108F-87C5-EEA1-07F37AD1A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1844" y="5357981"/>
            <a:ext cx="811428" cy="811428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47EB2CC5-2134-4791-B357-467EBF536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4520" y="3909085"/>
            <a:ext cx="811428" cy="811428"/>
          </a:xfrm>
          <a:prstGeom prst="rect">
            <a:avLst/>
          </a:prstGeom>
        </p:spPr>
      </p:pic>
      <p:pic>
        <p:nvPicPr>
          <p:cNvPr id="20" name="Graphic 19" descr="Medical with solid fill">
            <a:extLst>
              <a:ext uri="{FF2B5EF4-FFF2-40B4-BE49-F238E27FC236}">
                <a16:creationId xmlns:a16="http://schemas.microsoft.com/office/drawing/2014/main" id="{F83CE0CA-7D81-871B-3DF9-031830AB4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2637" y="2529594"/>
            <a:ext cx="484461" cy="458776"/>
          </a:xfrm>
          <a:prstGeom prst="rect">
            <a:avLst/>
          </a:prstGeom>
        </p:spPr>
      </p:pic>
      <p:pic>
        <p:nvPicPr>
          <p:cNvPr id="21" name="Graphic 20" descr="Medicine with solid fill">
            <a:extLst>
              <a:ext uri="{FF2B5EF4-FFF2-40B4-BE49-F238E27FC236}">
                <a16:creationId xmlns:a16="http://schemas.microsoft.com/office/drawing/2014/main" id="{F3F58209-E039-0B10-EBBD-9BC55FED1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5916" y="2965307"/>
            <a:ext cx="594029" cy="568344"/>
          </a:xfrm>
          <a:prstGeom prst="rect">
            <a:avLst/>
          </a:prstGeom>
        </p:spPr>
      </p:pic>
      <p:pic>
        <p:nvPicPr>
          <p:cNvPr id="22" name="Graphic 21" descr="Hospital with solid fill">
            <a:extLst>
              <a:ext uri="{FF2B5EF4-FFF2-40B4-BE49-F238E27FC236}">
                <a16:creationId xmlns:a16="http://schemas.microsoft.com/office/drawing/2014/main" id="{03D502B6-3BEB-E34F-127A-AEBED63EB7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1464" y="2756209"/>
            <a:ext cx="652225" cy="652225"/>
          </a:xfrm>
          <a:prstGeom prst="rect">
            <a:avLst/>
          </a:prstGeom>
        </p:spPr>
      </p:pic>
      <p:pic>
        <p:nvPicPr>
          <p:cNvPr id="23" name="Graphic 22" descr="Medical with solid fill">
            <a:extLst>
              <a:ext uri="{FF2B5EF4-FFF2-40B4-BE49-F238E27FC236}">
                <a16:creationId xmlns:a16="http://schemas.microsoft.com/office/drawing/2014/main" id="{508B4054-B1DB-28F1-F21E-C88466108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5282" y="3802176"/>
            <a:ext cx="484461" cy="458776"/>
          </a:xfrm>
          <a:prstGeom prst="rect">
            <a:avLst/>
          </a:prstGeom>
        </p:spPr>
      </p:pic>
      <p:pic>
        <p:nvPicPr>
          <p:cNvPr id="24" name="Graphic 23" descr="Medicine with solid fill">
            <a:extLst>
              <a:ext uri="{FF2B5EF4-FFF2-40B4-BE49-F238E27FC236}">
                <a16:creationId xmlns:a16="http://schemas.microsoft.com/office/drawing/2014/main" id="{C77BE4DA-5872-1D46-187F-82A1AFB65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8561" y="4237889"/>
            <a:ext cx="594029" cy="568344"/>
          </a:xfrm>
          <a:prstGeom prst="rect">
            <a:avLst/>
          </a:prstGeom>
        </p:spPr>
      </p:pic>
      <p:pic>
        <p:nvPicPr>
          <p:cNvPr id="25" name="Graphic 24" descr="Hospital with solid fill">
            <a:extLst>
              <a:ext uri="{FF2B5EF4-FFF2-40B4-BE49-F238E27FC236}">
                <a16:creationId xmlns:a16="http://schemas.microsoft.com/office/drawing/2014/main" id="{507D13C8-2620-0B44-2533-E2BDE6D224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4109" y="4028792"/>
            <a:ext cx="652225" cy="652225"/>
          </a:xfrm>
          <a:prstGeom prst="rect">
            <a:avLst/>
          </a:prstGeom>
        </p:spPr>
      </p:pic>
      <p:pic>
        <p:nvPicPr>
          <p:cNvPr id="26" name="Graphic 25" descr="Medical with solid fill">
            <a:extLst>
              <a:ext uri="{FF2B5EF4-FFF2-40B4-BE49-F238E27FC236}">
                <a16:creationId xmlns:a16="http://schemas.microsoft.com/office/drawing/2014/main" id="{B07F4BFC-4F1C-A6DB-4EDC-9155FED02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4619" y="5311483"/>
            <a:ext cx="484461" cy="458776"/>
          </a:xfrm>
          <a:prstGeom prst="rect">
            <a:avLst/>
          </a:prstGeom>
        </p:spPr>
      </p:pic>
      <p:pic>
        <p:nvPicPr>
          <p:cNvPr id="27" name="Graphic 26" descr="Medicine with solid fill">
            <a:extLst>
              <a:ext uri="{FF2B5EF4-FFF2-40B4-BE49-F238E27FC236}">
                <a16:creationId xmlns:a16="http://schemas.microsoft.com/office/drawing/2014/main" id="{9DC0256C-E861-4F7D-2A04-D31DE9D9EF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7898" y="5747196"/>
            <a:ext cx="594029" cy="568344"/>
          </a:xfrm>
          <a:prstGeom prst="rect">
            <a:avLst/>
          </a:prstGeom>
        </p:spPr>
      </p:pic>
      <p:pic>
        <p:nvPicPr>
          <p:cNvPr id="28" name="Graphic 27" descr="Hospital with solid fill">
            <a:extLst>
              <a:ext uri="{FF2B5EF4-FFF2-40B4-BE49-F238E27FC236}">
                <a16:creationId xmlns:a16="http://schemas.microsoft.com/office/drawing/2014/main" id="{D69DFB62-DE0C-E908-F3EE-1425E4E1A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03446" y="5538098"/>
            <a:ext cx="652225" cy="652225"/>
          </a:xfrm>
          <a:prstGeom prst="rect">
            <a:avLst/>
          </a:prstGeom>
        </p:spPr>
      </p:pic>
      <p:pic>
        <p:nvPicPr>
          <p:cNvPr id="29" name="Graphic 28" descr="City with solid fill">
            <a:extLst>
              <a:ext uri="{FF2B5EF4-FFF2-40B4-BE49-F238E27FC236}">
                <a16:creationId xmlns:a16="http://schemas.microsoft.com/office/drawing/2014/main" id="{BFAC8C3B-23A1-70FE-C79B-2BDD77414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05272" y="1405106"/>
            <a:ext cx="811428" cy="811428"/>
          </a:xfrm>
          <a:prstGeom prst="rect">
            <a:avLst/>
          </a:prstGeom>
        </p:spPr>
      </p:pic>
      <p:pic>
        <p:nvPicPr>
          <p:cNvPr id="30" name="Graphic 29" descr="City outline">
            <a:extLst>
              <a:ext uri="{FF2B5EF4-FFF2-40B4-BE49-F238E27FC236}">
                <a16:creationId xmlns:a16="http://schemas.microsoft.com/office/drawing/2014/main" id="{DDD5F5F4-356F-8902-DDFB-77208E3128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48147" y="1547981"/>
            <a:ext cx="811428" cy="811428"/>
          </a:xfrm>
          <a:prstGeom prst="rect">
            <a:avLst/>
          </a:prstGeom>
        </p:spPr>
      </p:pic>
      <p:pic>
        <p:nvPicPr>
          <p:cNvPr id="31" name="Graphic 30" descr="City with solid fill">
            <a:extLst>
              <a:ext uri="{FF2B5EF4-FFF2-40B4-BE49-F238E27FC236}">
                <a16:creationId xmlns:a16="http://schemas.microsoft.com/office/drawing/2014/main" id="{1AD5F344-12A2-2D7A-9DEE-BDF8979652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15453" y="2355464"/>
            <a:ext cx="811428" cy="811428"/>
          </a:xfrm>
          <a:prstGeom prst="rect">
            <a:avLst/>
          </a:prstGeom>
        </p:spPr>
      </p:pic>
      <p:pic>
        <p:nvPicPr>
          <p:cNvPr id="32" name="Graphic 31" descr="City outline">
            <a:extLst>
              <a:ext uri="{FF2B5EF4-FFF2-40B4-BE49-F238E27FC236}">
                <a16:creationId xmlns:a16="http://schemas.microsoft.com/office/drawing/2014/main" id="{43DAE732-CB67-D8CE-8332-ADDD62ADA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8328" y="2498339"/>
            <a:ext cx="811428" cy="811428"/>
          </a:xfrm>
          <a:prstGeom prst="rect">
            <a:avLst/>
          </a:prstGeom>
        </p:spPr>
      </p:pic>
      <p:pic>
        <p:nvPicPr>
          <p:cNvPr id="33" name="Graphic 32" descr="City with solid fill">
            <a:extLst>
              <a:ext uri="{FF2B5EF4-FFF2-40B4-BE49-F238E27FC236}">
                <a16:creationId xmlns:a16="http://schemas.microsoft.com/office/drawing/2014/main" id="{7F279535-A154-37DD-7C38-EBE08117C5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75386" y="3314387"/>
            <a:ext cx="811428" cy="811428"/>
          </a:xfrm>
          <a:prstGeom prst="rect">
            <a:avLst/>
          </a:prstGeom>
        </p:spPr>
      </p:pic>
      <p:pic>
        <p:nvPicPr>
          <p:cNvPr id="34" name="Graphic 33" descr="City outline">
            <a:extLst>
              <a:ext uri="{FF2B5EF4-FFF2-40B4-BE49-F238E27FC236}">
                <a16:creationId xmlns:a16="http://schemas.microsoft.com/office/drawing/2014/main" id="{797287FE-25C1-96C4-C698-2C8FE91380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8261" y="3457262"/>
            <a:ext cx="811428" cy="811428"/>
          </a:xfrm>
          <a:prstGeom prst="rect">
            <a:avLst/>
          </a:prstGeom>
        </p:spPr>
      </p:pic>
      <p:pic>
        <p:nvPicPr>
          <p:cNvPr id="35" name="Graphic 34" descr="City with solid fill">
            <a:extLst>
              <a:ext uri="{FF2B5EF4-FFF2-40B4-BE49-F238E27FC236}">
                <a16:creationId xmlns:a16="http://schemas.microsoft.com/office/drawing/2014/main" id="{88F9716E-2D6E-4470-669B-49753159B2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77006" y="4213375"/>
            <a:ext cx="811428" cy="811428"/>
          </a:xfrm>
          <a:prstGeom prst="rect">
            <a:avLst/>
          </a:prstGeom>
        </p:spPr>
      </p:pic>
      <p:pic>
        <p:nvPicPr>
          <p:cNvPr id="36" name="Graphic 35" descr="City outline">
            <a:extLst>
              <a:ext uri="{FF2B5EF4-FFF2-40B4-BE49-F238E27FC236}">
                <a16:creationId xmlns:a16="http://schemas.microsoft.com/office/drawing/2014/main" id="{2A323681-6B48-AC04-0578-63CEB5E38D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9881" y="4356250"/>
            <a:ext cx="811428" cy="811428"/>
          </a:xfrm>
          <a:prstGeom prst="rect">
            <a:avLst/>
          </a:prstGeom>
        </p:spPr>
      </p:pic>
      <p:pic>
        <p:nvPicPr>
          <p:cNvPr id="37" name="Graphic 36" descr="City with solid fill">
            <a:extLst>
              <a:ext uri="{FF2B5EF4-FFF2-40B4-BE49-F238E27FC236}">
                <a16:creationId xmlns:a16="http://schemas.microsoft.com/office/drawing/2014/main" id="{AB83B109-1504-6604-51F4-9F954CF30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7485" y="5112364"/>
            <a:ext cx="811428" cy="811428"/>
          </a:xfrm>
          <a:prstGeom prst="rect">
            <a:avLst/>
          </a:prstGeom>
        </p:spPr>
      </p:pic>
      <p:pic>
        <p:nvPicPr>
          <p:cNvPr id="38" name="Graphic 37" descr="City outline">
            <a:extLst>
              <a:ext uri="{FF2B5EF4-FFF2-40B4-BE49-F238E27FC236}">
                <a16:creationId xmlns:a16="http://schemas.microsoft.com/office/drawing/2014/main" id="{0B9C23C9-60B3-1D97-19BC-689FD12476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0360" y="5255239"/>
            <a:ext cx="811428" cy="811428"/>
          </a:xfrm>
          <a:prstGeom prst="rect">
            <a:avLst/>
          </a:prstGeom>
        </p:spPr>
      </p:pic>
      <p:pic>
        <p:nvPicPr>
          <p:cNvPr id="39" name="Graphic 38" descr="City with solid fill">
            <a:extLst>
              <a:ext uri="{FF2B5EF4-FFF2-40B4-BE49-F238E27FC236}">
                <a16:creationId xmlns:a16="http://schemas.microsoft.com/office/drawing/2014/main" id="{7AD8A69E-EDD6-95EA-FCD5-5535384E8C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02460" y="5942858"/>
            <a:ext cx="811428" cy="811428"/>
          </a:xfrm>
          <a:prstGeom prst="rect">
            <a:avLst/>
          </a:prstGeom>
        </p:spPr>
      </p:pic>
      <p:pic>
        <p:nvPicPr>
          <p:cNvPr id="40" name="Graphic 39" descr="City outline">
            <a:extLst>
              <a:ext uri="{FF2B5EF4-FFF2-40B4-BE49-F238E27FC236}">
                <a16:creationId xmlns:a16="http://schemas.microsoft.com/office/drawing/2014/main" id="{000D0D17-B40A-85A9-7DB6-CA6749522B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5335" y="6085733"/>
            <a:ext cx="811428" cy="81142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BDDE65A-CA2C-7C5C-8B89-EA3B5A92861C}"/>
              </a:ext>
            </a:extLst>
          </p:cNvPr>
          <p:cNvCxnSpPr/>
          <p:nvPr/>
        </p:nvCxnSpPr>
        <p:spPr>
          <a:xfrm flipV="1">
            <a:off x="1631234" y="3951251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03D763-4F4B-13DA-C5E6-1168D8B26BB4}"/>
              </a:ext>
            </a:extLst>
          </p:cNvPr>
          <p:cNvCxnSpPr>
            <a:cxnSpLocks/>
          </p:cNvCxnSpPr>
          <p:nvPr/>
        </p:nvCxnSpPr>
        <p:spPr>
          <a:xfrm flipV="1">
            <a:off x="2252137" y="1992705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8B2D58-4107-1FA4-3FE1-C1643BAA02B0}"/>
              </a:ext>
            </a:extLst>
          </p:cNvPr>
          <p:cNvCxnSpPr>
            <a:cxnSpLocks/>
          </p:cNvCxnSpPr>
          <p:nvPr/>
        </p:nvCxnSpPr>
        <p:spPr>
          <a:xfrm flipV="1">
            <a:off x="2262434" y="3257381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39288-8848-0F56-C62C-58277C41FAC0}"/>
              </a:ext>
            </a:extLst>
          </p:cNvPr>
          <p:cNvCxnSpPr>
            <a:cxnSpLocks/>
          </p:cNvCxnSpPr>
          <p:nvPr/>
        </p:nvCxnSpPr>
        <p:spPr>
          <a:xfrm flipV="1">
            <a:off x="2262434" y="4710560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78684A-5A80-9A79-859D-90E9E09A192C}"/>
              </a:ext>
            </a:extLst>
          </p:cNvPr>
          <p:cNvCxnSpPr>
            <a:cxnSpLocks/>
          </p:cNvCxnSpPr>
          <p:nvPr/>
        </p:nvCxnSpPr>
        <p:spPr>
          <a:xfrm flipV="1">
            <a:off x="2267677" y="1970369"/>
            <a:ext cx="11989" cy="4397457"/>
          </a:xfrm>
          <a:prstGeom prst="straightConnector1">
            <a:avLst/>
          </a:prstGeom>
          <a:ln w="571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64DD2B-6A92-858C-CD50-851659C30F89}"/>
              </a:ext>
            </a:extLst>
          </p:cNvPr>
          <p:cNvCxnSpPr>
            <a:cxnSpLocks/>
          </p:cNvCxnSpPr>
          <p:nvPr/>
        </p:nvCxnSpPr>
        <p:spPr>
          <a:xfrm>
            <a:off x="2265810" y="6344922"/>
            <a:ext cx="649433" cy="40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City with solid fill">
            <a:extLst>
              <a:ext uri="{FF2B5EF4-FFF2-40B4-BE49-F238E27FC236}">
                <a16:creationId xmlns:a16="http://schemas.microsoft.com/office/drawing/2014/main" id="{6E972AF4-E55B-256A-5A07-DA7B523A07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90247" y="486957"/>
            <a:ext cx="811428" cy="811428"/>
          </a:xfrm>
          <a:prstGeom prst="rect">
            <a:avLst/>
          </a:prstGeom>
        </p:spPr>
      </p:pic>
      <p:pic>
        <p:nvPicPr>
          <p:cNvPr id="55" name="Graphic 54" descr="City outline">
            <a:extLst>
              <a:ext uri="{FF2B5EF4-FFF2-40B4-BE49-F238E27FC236}">
                <a16:creationId xmlns:a16="http://schemas.microsoft.com/office/drawing/2014/main" id="{415BAF59-35B8-CC8C-2C5F-ED56AAF812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33122" y="629832"/>
            <a:ext cx="811428" cy="811428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104296A-BD75-6DD0-AA4E-6B606D999563}"/>
              </a:ext>
            </a:extLst>
          </p:cNvPr>
          <p:cNvCxnSpPr>
            <a:cxnSpLocks/>
          </p:cNvCxnSpPr>
          <p:nvPr/>
        </p:nvCxnSpPr>
        <p:spPr>
          <a:xfrm flipV="1">
            <a:off x="6742937" y="1938818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F4062F-548A-DD44-C48C-5924811149C6}"/>
              </a:ext>
            </a:extLst>
          </p:cNvPr>
          <p:cNvCxnSpPr>
            <a:cxnSpLocks/>
          </p:cNvCxnSpPr>
          <p:nvPr/>
        </p:nvCxnSpPr>
        <p:spPr>
          <a:xfrm flipV="1">
            <a:off x="8512891" y="3169936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15D4DE-E6CB-69B5-6218-1ACCC9E83D6C}"/>
              </a:ext>
            </a:extLst>
          </p:cNvPr>
          <p:cNvCxnSpPr>
            <a:cxnSpLocks/>
          </p:cNvCxnSpPr>
          <p:nvPr/>
        </p:nvCxnSpPr>
        <p:spPr>
          <a:xfrm flipV="1">
            <a:off x="8515425" y="4280863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F12C40-B99A-7960-85C5-23470EAC7DE2}"/>
              </a:ext>
            </a:extLst>
          </p:cNvPr>
          <p:cNvCxnSpPr>
            <a:cxnSpLocks/>
          </p:cNvCxnSpPr>
          <p:nvPr/>
        </p:nvCxnSpPr>
        <p:spPr>
          <a:xfrm flipV="1">
            <a:off x="8574168" y="6011652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4A6686B-560B-ADC8-4F0C-0E9BF42C59B6}"/>
              </a:ext>
            </a:extLst>
          </p:cNvPr>
          <p:cNvSpPr txBox="1"/>
          <p:nvPr/>
        </p:nvSpPr>
        <p:spPr>
          <a:xfrm>
            <a:off x="7492889" y="168520"/>
            <a:ext cx="821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ea typeface="Calibri"/>
                <a:cs typeface="Calibri"/>
              </a:rPr>
              <a:t>Cities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72CEEA-80D0-34EE-C47A-8BE5E2BBDB3B}"/>
              </a:ext>
            </a:extLst>
          </p:cNvPr>
          <p:cNvSpPr txBox="1"/>
          <p:nvPr/>
        </p:nvSpPr>
        <p:spPr>
          <a:xfrm>
            <a:off x="8831538" y="183358"/>
            <a:ext cx="1364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ea typeface="Calibri"/>
                <a:cs typeface="Calibri"/>
              </a:rPr>
              <a:t>Pharmacies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F51120-A113-7AAE-A71A-FDE8403D1F27}"/>
              </a:ext>
            </a:extLst>
          </p:cNvPr>
          <p:cNvSpPr txBox="1"/>
          <p:nvPr/>
        </p:nvSpPr>
        <p:spPr>
          <a:xfrm>
            <a:off x="10613635" y="178595"/>
            <a:ext cx="1360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ea typeface="Calibri"/>
                <a:cs typeface="Calibri"/>
              </a:rPr>
              <a:t>Customers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47D2969-9295-F143-CC78-6BFFEEC45C95}"/>
              </a:ext>
            </a:extLst>
          </p:cNvPr>
          <p:cNvCxnSpPr>
            <a:cxnSpLocks/>
          </p:cNvCxnSpPr>
          <p:nvPr/>
        </p:nvCxnSpPr>
        <p:spPr>
          <a:xfrm flipV="1">
            <a:off x="6742937" y="1022359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865F9F4-0559-86CE-EA82-9FB0604B246A}"/>
              </a:ext>
            </a:extLst>
          </p:cNvPr>
          <p:cNvCxnSpPr>
            <a:cxnSpLocks/>
          </p:cNvCxnSpPr>
          <p:nvPr/>
        </p:nvCxnSpPr>
        <p:spPr>
          <a:xfrm flipV="1">
            <a:off x="6784126" y="3668763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6481A6-C55D-2DAC-9B63-C4F58C189B3A}"/>
              </a:ext>
            </a:extLst>
          </p:cNvPr>
          <p:cNvCxnSpPr>
            <a:cxnSpLocks/>
          </p:cNvCxnSpPr>
          <p:nvPr/>
        </p:nvCxnSpPr>
        <p:spPr>
          <a:xfrm flipV="1">
            <a:off x="6784126" y="2721413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30D4C4A-A33E-6662-950B-3BF371D81CCB}"/>
              </a:ext>
            </a:extLst>
          </p:cNvPr>
          <p:cNvCxnSpPr>
            <a:cxnSpLocks/>
          </p:cNvCxnSpPr>
          <p:nvPr/>
        </p:nvCxnSpPr>
        <p:spPr>
          <a:xfrm flipV="1">
            <a:off x="6794424" y="5336924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9A256E1-7535-3C90-4D7B-84B31007ABAF}"/>
              </a:ext>
            </a:extLst>
          </p:cNvPr>
          <p:cNvCxnSpPr>
            <a:cxnSpLocks/>
          </p:cNvCxnSpPr>
          <p:nvPr/>
        </p:nvCxnSpPr>
        <p:spPr>
          <a:xfrm flipV="1">
            <a:off x="6794424" y="4410169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0614053-0AA1-C711-5E0B-E69CC467EF47}"/>
              </a:ext>
            </a:extLst>
          </p:cNvPr>
          <p:cNvCxnSpPr>
            <a:cxnSpLocks/>
          </p:cNvCxnSpPr>
          <p:nvPr/>
        </p:nvCxnSpPr>
        <p:spPr>
          <a:xfrm flipV="1">
            <a:off x="8441991" y="1351872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9B41539-8732-08E8-7D7A-94037257B575}"/>
              </a:ext>
            </a:extLst>
          </p:cNvPr>
          <p:cNvCxnSpPr>
            <a:cxnSpLocks/>
          </p:cNvCxnSpPr>
          <p:nvPr/>
        </p:nvCxnSpPr>
        <p:spPr>
          <a:xfrm>
            <a:off x="4539316" y="6331673"/>
            <a:ext cx="3000423" cy="40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BDCF16-DCB3-B73D-126F-93A3A63C1C78}"/>
              </a:ext>
            </a:extLst>
          </p:cNvPr>
          <p:cNvCxnSpPr>
            <a:cxnSpLocks/>
          </p:cNvCxnSpPr>
          <p:nvPr/>
        </p:nvCxnSpPr>
        <p:spPr>
          <a:xfrm flipV="1">
            <a:off x="10294326" y="4381678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565572-8FDE-43B5-14F1-1F0838E5D874}"/>
              </a:ext>
            </a:extLst>
          </p:cNvPr>
          <p:cNvCxnSpPr>
            <a:cxnSpLocks/>
          </p:cNvCxnSpPr>
          <p:nvPr/>
        </p:nvCxnSpPr>
        <p:spPr>
          <a:xfrm flipV="1">
            <a:off x="10294325" y="1539623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226EA9-A996-5D98-956D-3BA77B8348CB}"/>
              </a:ext>
            </a:extLst>
          </p:cNvPr>
          <p:cNvCxnSpPr>
            <a:cxnSpLocks/>
          </p:cNvCxnSpPr>
          <p:nvPr/>
        </p:nvCxnSpPr>
        <p:spPr>
          <a:xfrm flipV="1">
            <a:off x="10294325" y="5957163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62E1529-3545-4894-97F4-16AFE3C63522}"/>
              </a:ext>
            </a:extLst>
          </p:cNvPr>
          <p:cNvCxnSpPr>
            <a:cxnSpLocks/>
          </p:cNvCxnSpPr>
          <p:nvPr/>
        </p:nvCxnSpPr>
        <p:spPr>
          <a:xfrm flipV="1">
            <a:off x="10294325" y="3032731"/>
            <a:ext cx="642342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CE44CA-3170-F9AB-6F38-8B94532709BD}"/>
              </a:ext>
            </a:extLst>
          </p:cNvPr>
          <p:cNvCxnSpPr>
            <a:cxnSpLocks/>
          </p:cNvCxnSpPr>
          <p:nvPr/>
        </p:nvCxnSpPr>
        <p:spPr>
          <a:xfrm flipV="1">
            <a:off x="6716109" y="1002423"/>
            <a:ext cx="1692" cy="978756"/>
          </a:xfrm>
          <a:prstGeom prst="straightConnector1">
            <a:avLst/>
          </a:prstGeom>
          <a:ln w="571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D717DC-3DCF-3985-EE65-DBB48FD3A9B2}"/>
              </a:ext>
            </a:extLst>
          </p:cNvPr>
          <p:cNvCxnSpPr>
            <a:cxnSpLocks/>
          </p:cNvCxnSpPr>
          <p:nvPr/>
        </p:nvCxnSpPr>
        <p:spPr>
          <a:xfrm flipV="1">
            <a:off x="6798487" y="2722071"/>
            <a:ext cx="1692" cy="978756"/>
          </a:xfrm>
          <a:prstGeom prst="straightConnector1">
            <a:avLst/>
          </a:prstGeom>
          <a:ln w="571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8235215-9978-4E9A-A2CD-79A5F88DE807}"/>
              </a:ext>
            </a:extLst>
          </p:cNvPr>
          <p:cNvCxnSpPr>
            <a:cxnSpLocks/>
          </p:cNvCxnSpPr>
          <p:nvPr/>
        </p:nvCxnSpPr>
        <p:spPr>
          <a:xfrm flipV="1">
            <a:off x="6798487" y="4379936"/>
            <a:ext cx="1692" cy="978756"/>
          </a:xfrm>
          <a:prstGeom prst="straightConnector1">
            <a:avLst/>
          </a:prstGeom>
          <a:ln w="571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17D00D-0645-5054-4A81-CDDC9831A1DA}"/>
              </a:ext>
            </a:extLst>
          </p:cNvPr>
          <p:cNvCxnSpPr>
            <a:cxnSpLocks/>
          </p:cNvCxnSpPr>
          <p:nvPr/>
        </p:nvCxnSpPr>
        <p:spPr>
          <a:xfrm flipV="1">
            <a:off x="6410583" y="1584179"/>
            <a:ext cx="292234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CFC25E6-B25F-FD6B-5CE4-868A345DCB47}"/>
              </a:ext>
            </a:extLst>
          </p:cNvPr>
          <p:cNvCxnSpPr>
            <a:cxnSpLocks/>
          </p:cNvCxnSpPr>
          <p:nvPr/>
        </p:nvCxnSpPr>
        <p:spPr>
          <a:xfrm>
            <a:off x="4557071" y="4741359"/>
            <a:ext cx="2228124" cy="14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914FB8B-4C25-7149-666D-A5880BA82FC1}"/>
              </a:ext>
            </a:extLst>
          </p:cNvPr>
          <p:cNvCxnSpPr>
            <a:cxnSpLocks/>
          </p:cNvCxnSpPr>
          <p:nvPr/>
        </p:nvCxnSpPr>
        <p:spPr>
          <a:xfrm flipV="1">
            <a:off x="4536477" y="3365611"/>
            <a:ext cx="2217827" cy="6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38384FC3-AEDC-ACFB-4606-9AC5EBA7540B}"/>
              </a:ext>
            </a:extLst>
          </p:cNvPr>
          <p:cNvCxnSpPr/>
          <p:nvPr/>
        </p:nvCxnSpPr>
        <p:spPr>
          <a:xfrm flipV="1">
            <a:off x="4589044" y="1595677"/>
            <a:ext cx="1899756" cy="553613"/>
          </a:xfrm>
          <a:prstGeom prst="bentConnector3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06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6955E-6EC3-85B6-5F11-79C854E4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059B-2D2D-6064-5F10-3C407B1B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SC Design: Zoning</a:t>
            </a:r>
            <a:r>
              <a:rPr lang="en-US" sz="3600" b="1">
                <a:latin typeface="Calibri"/>
                <a:ea typeface="Calibri"/>
                <a:cs typeface="Calibri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A7DA6-55B6-5167-97C2-535515A6EB6D}"/>
              </a:ext>
            </a:extLst>
          </p:cNvPr>
          <p:cNvSpPr txBox="1"/>
          <p:nvPr/>
        </p:nvSpPr>
        <p:spPr>
          <a:xfrm>
            <a:off x="5476647" y="586822"/>
            <a:ext cx="6106742" cy="164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/>
              <a:t>Poland has been divided into </a:t>
            </a:r>
            <a:r>
              <a:rPr lang="en-US" b="1"/>
              <a:t>4 zones</a:t>
            </a:r>
            <a:r>
              <a:rPr lang="en-US"/>
              <a:t> based on the median values of the geographical coordinates.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Content Placeholder 27" descr="A map of poland with green lines&#10;&#10;AI-generated content may be incorrect.">
            <a:extLst>
              <a:ext uri="{FF2B5EF4-FFF2-40B4-BE49-F238E27FC236}">
                <a16:creationId xmlns:a16="http://schemas.microsoft.com/office/drawing/2014/main" id="{CF88EED7-9CB8-425E-1CB2-8037BD5A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90" y="2729397"/>
            <a:ext cx="4074694" cy="3483864"/>
          </a:xfrm>
          <a:prstGeom prst="rect">
            <a:avLst/>
          </a:prstGeom>
        </p:spPr>
      </p:pic>
      <p:pic>
        <p:nvPicPr>
          <p:cNvPr id="9" name="Content Placeholder 3" descr="A map of poland with different colored squares&#10;&#10;AI-generated content may be incorrect.">
            <a:extLst>
              <a:ext uri="{FF2B5EF4-FFF2-40B4-BE49-F238E27FC236}">
                <a16:creationId xmlns:a16="http://schemas.microsoft.com/office/drawing/2014/main" id="{7F6ADE90-B74F-1405-8FBF-E2066932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4" r="2802"/>
          <a:stretch>
            <a:fillRect/>
          </a:stretch>
        </p:blipFill>
        <p:spPr>
          <a:xfrm>
            <a:off x="6911469" y="2729397"/>
            <a:ext cx="409770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A24FD-9900-3CB4-9E2D-C1F1A5019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A831-70E1-8039-2CDE-7520A79D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61" y="639520"/>
            <a:ext cx="3419475" cy="1309497"/>
          </a:xfrm>
        </p:spPr>
        <p:txBody>
          <a:bodyPr anchor="b">
            <a:norm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Coordinates based Median Zoning </a:t>
            </a:r>
          </a:p>
        </p:txBody>
      </p:sp>
      <p:sp>
        <p:nvSpPr>
          <p:cNvPr id="44" name="Content Placeholder 7">
            <a:extLst>
              <a:ext uri="{FF2B5EF4-FFF2-40B4-BE49-F238E27FC236}">
                <a16:creationId xmlns:a16="http://schemas.microsoft.com/office/drawing/2014/main" id="{3C4BB20F-325F-B540-1A9C-202F9C7E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>
              <a:ea typeface="Calibri"/>
              <a:cs typeface="Calibri"/>
            </a:endParaRPr>
          </a:p>
          <a:p>
            <a:endParaRPr lang="en-US" sz="2200">
              <a:ea typeface="Calibri"/>
              <a:cs typeface="Calibri"/>
            </a:endParaRPr>
          </a:p>
        </p:txBody>
      </p:sp>
      <p:pic>
        <p:nvPicPr>
          <p:cNvPr id="9" name="Picture 8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EA009A37-05D8-FF30-C1E6-77EC4B55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21" y="926401"/>
            <a:ext cx="6589395" cy="5033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89C21-ECED-BE2A-E6D5-564D773E8AAB}"/>
              </a:ext>
            </a:extLst>
          </p:cNvPr>
          <p:cNvSpPr txBox="1"/>
          <p:nvPr/>
        </p:nvSpPr>
        <p:spPr>
          <a:xfrm>
            <a:off x="638175" y="3438525"/>
            <a:ext cx="32766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Criteria Considered :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b="1" dirty="0">
                <a:cs typeface="Calibri"/>
              </a:rPr>
              <a:t>Zone 1</a:t>
            </a:r>
            <a:r>
              <a:rPr lang="en-US" dirty="0">
                <a:cs typeface="Calibri"/>
              </a:rPr>
              <a:t>: X &lt; 17 and Y ≥ 19 (Southwest)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b="1" dirty="0">
                <a:cs typeface="Calibri"/>
              </a:rPr>
              <a:t>Zone 2:</a:t>
            </a:r>
            <a:r>
              <a:rPr lang="en-US" dirty="0">
                <a:cs typeface="Calibri"/>
              </a:rPr>
              <a:t> X ≥ 17 and Y &lt; 19 (Northeast)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b="1" dirty="0">
                <a:cs typeface="Calibri"/>
              </a:rPr>
              <a:t>Zone 3</a:t>
            </a:r>
            <a:r>
              <a:rPr lang="en-US" dirty="0">
                <a:cs typeface="Calibri"/>
              </a:rPr>
              <a:t>: X &lt; 17 and Y &lt; 19 (Northwest)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b="1" dirty="0">
                <a:cs typeface="Calibri"/>
              </a:rPr>
              <a:t>Zone 4</a:t>
            </a:r>
            <a:r>
              <a:rPr lang="en-US" dirty="0">
                <a:cs typeface="Calibri"/>
              </a:rPr>
              <a:t>: X ≥ 17 and Y ≥ 19 (Southeast)</a:t>
            </a:r>
          </a:p>
        </p:txBody>
      </p:sp>
    </p:spTree>
    <p:extLst>
      <p:ext uri="{BB962C8B-B14F-4D97-AF65-F5344CB8AC3E}">
        <p14:creationId xmlns:p14="http://schemas.microsoft.com/office/powerpoint/2010/main" val="2720758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02D7DFB1F1F9F4AABEBE3F02EB34635" ma:contentTypeVersion="6" ma:contentTypeDescription="Ein neues Dokument erstellen." ma:contentTypeScope="" ma:versionID="377e22bcc1aec74397cbdc5ca43938a8">
  <xsd:schema xmlns:xsd="http://www.w3.org/2001/XMLSchema" xmlns:xs="http://www.w3.org/2001/XMLSchema" xmlns:p="http://schemas.microsoft.com/office/2006/metadata/properties" xmlns:ns3="1fa8739b-e9f0-4724-99f9-90feec699879" targetNamespace="http://schemas.microsoft.com/office/2006/metadata/properties" ma:root="true" ma:fieldsID="e9c810c0d532a03d3fc5e1dc9045f28d" ns3:_="">
    <xsd:import namespace="1fa8739b-e9f0-4724-99f9-90feec69987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a8739b-e9f0-4724-99f9-90feec69987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a8739b-e9f0-4724-99f9-90feec69987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0E2593-BEB7-442F-B79C-1E22A828C8D8}">
  <ds:schemaRefs>
    <ds:schemaRef ds:uri="1fa8739b-e9f0-4724-99f9-90feec6998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93FB0D6-8B90-4D93-8CC5-C8246DE2AADC}">
  <ds:schemaRefs>
    <ds:schemaRef ds:uri="1fa8739b-e9f0-4724-99f9-90feec69987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218AEAA-7253-4685-B6CE-7400A5817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2428</TotalTime>
  <Words>1580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Arial,Sans-Serif</vt:lpstr>
      <vt:lpstr>Calibri</vt:lpstr>
      <vt:lpstr>Calibri Light</vt:lpstr>
      <vt:lpstr>Consolas</vt:lpstr>
      <vt:lpstr>Office Theme</vt:lpstr>
      <vt:lpstr>Poland</vt:lpstr>
      <vt:lpstr>Contents</vt:lpstr>
      <vt:lpstr>Company Description</vt:lpstr>
      <vt:lpstr>Formal Setup &amp; Ownership Hierarchy</vt:lpstr>
      <vt:lpstr>Company departments &amp; employment</vt:lpstr>
      <vt:lpstr>Supply Chain Design</vt:lpstr>
      <vt:lpstr>SC Design: Overview</vt:lpstr>
      <vt:lpstr>SC Design: Zoning </vt:lpstr>
      <vt:lpstr>Coordinates based Median Zoning </vt:lpstr>
      <vt:lpstr>SC Design: Regional warehouses</vt:lpstr>
      <vt:lpstr>Regional warehouses : Success factors </vt:lpstr>
      <vt:lpstr>Inventory</vt:lpstr>
      <vt:lpstr>Inventory Planning</vt:lpstr>
      <vt:lpstr>Inventory: Our Product line</vt:lpstr>
      <vt:lpstr>Distribution Planning</vt:lpstr>
      <vt:lpstr>Routes :  Traveling Salesman</vt:lpstr>
      <vt:lpstr>Distribution: 1st &amp; 2nd delivery</vt:lpstr>
      <vt:lpstr>Transportation Costs</vt:lpstr>
      <vt:lpstr>Warehouse Design</vt:lpstr>
      <vt:lpstr>U shape + Modular zoning</vt:lpstr>
      <vt:lpstr>Warehouse Design: Layout</vt:lpstr>
      <vt:lpstr>Warehouse Design: Sorting &amp; Shelving System</vt:lpstr>
      <vt:lpstr>Swimlane Diagram, Order Picking Equipment</vt:lpstr>
      <vt:lpstr>Packaging &amp; Delivery</vt:lpstr>
      <vt:lpstr>Packaging</vt:lpstr>
      <vt:lpstr>IT &amp; Ordering systems  </vt:lpstr>
      <vt:lpstr>IT &amp; Ordering systems </vt:lpstr>
      <vt:lpstr>KPIs</vt:lpstr>
      <vt:lpstr>Summary </vt:lpstr>
      <vt:lpstr>Literature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Misquith, Elwin Michael (Stud SRH-University)</dc:creator>
  <cp:lastModifiedBy>Rahul Anbu</cp:lastModifiedBy>
  <cp:revision>9</cp:revision>
  <dcterms:created xsi:type="dcterms:W3CDTF">2025-05-20T08:21:07Z</dcterms:created>
  <dcterms:modified xsi:type="dcterms:W3CDTF">2025-06-28T11:11:57Z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0x010100702D7DFB1F1F9F4AABEBE3F02EB34635</vt:lpwstr>
  </property>
</Properties>
</file>